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430" r:id="rId2"/>
    <p:sldId id="443" r:id="rId3"/>
    <p:sldId id="400" r:id="rId4"/>
    <p:sldId id="431" r:id="rId5"/>
    <p:sldId id="1624" r:id="rId6"/>
    <p:sldId id="351" r:id="rId7"/>
    <p:sldId id="1595" r:id="rId8"/>
    <p:sldId id="309" r:id="rId9"/>
    <p:sldId id="1587" r:id="rId10"/>
    <p:sldId id="373" r:id="rId11"/>
    <p:sldId id="352" r:id="rId12"/>
    <p:sldId id="855" r:id="rId13"/>
    <p:sldId id="384" r:id="rId14"/>
    <p:sldId id="850" r:id="rId15"/>
    <p:sldId id="353" r:id="rId16"/>
    <p:sldId id="408" r:id="rId17"/>
    <p:sldId id="508" r:id="rId18"/>
    <p:sldId id="361" r:id="rId19"/>
    <p:sldId id="885" r:id="rId20"/>
    <p:sldId id="1613" r:id="rId21"/>
    <p:sldId id="889" r:id="rId22"/>
    <p:sldId id="890" r:id="rId23"/>
    <p:sldId id="318" r:id="rId24"/>
    <p:sldId id="319" r:id="rId25"/>
    <p:sldId id="1614" r:id="rId26"/>
    <p:sldId id="1610" r:id="rId27"/>
    <p:sldId id="884" r:id="rId28"/>
    <p:sldId id="1621" r:id="rId29"/>
    <p:sldId id="1574" r:id="rId30"/>
    <p:sldId id="387" r:id="rId31"/>
    <p:sldId id="1611" r:id="rId32"/>
    <p:sldId id="1612" r:id="rId33"/>
    <p:sldId id="1622" r:id="rId34"/>
    <p:sldId id="375" r:id="rId35"/>
    <p:sldId id="377" r:id="rId36"/>
    <p:sldId id="886" r:id="rId37"/>
    <p:sldId id="357" r:id="rId38"/>
    <p:sldId id="1623" r:id="rId39"/>
    <p:sldId id="617" r:id="rId40"/>
    <p:sldId id="888" r:id="rId41"/>
    <p:sldId id="366" r:id="rId42"/>
    <p:sldId id="1616" r:id="rId43"/>
    <p:sldId id="1625" r:id="rId44"/>
    <p:sldId id="1626" r:id="rId45"/>
    <p:sldId id="1627" r:id="rId46"/>
    <p:sldId id="1628" r:id="rId47"/>
    <p:sldId id="1629" r:id="rId48"/>
    <p:sldId id="1630" r:id="rId49"/>
    <p:sldId id="883" r:id="rId50"/>
    <p:sldId id="345" r:id="rId51"/>
    <p:sldId id="623" r:id="rId52"/>
    <p:sldId id="839" r:id="rId53"/>
    <p:sldId id="622" r:id="rId54"/>
    <p:sldId id="448" r:id="rId55"/>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05302271-E364-3341-A4AC-EBCA90107A62}">
          <p14:sldIdLst>
            <p14:sldId id="430"/>
            <p14:sldId id="443"/>
            <p14:sldId id="400"/>
          </p14:sldIdLst>
        </p14:section>
        <p14:section name="Section 1: The simplest architecture" id="{D28E02F5-A63D-0C44-AFC1-CBF414BF8D98}">
          <p14:sldIdLst>
            <p14:sldId id="431"/>
            <p14:sldId id="1624"/>
            <p14:sldId id="351"/>
          </p14:sldIdLst>
        </p14:section>
        <p14:section name="Section 2: Using Amazon S3" id="{DB71EF7B-0C3A-C443-8BA7-AE157CDB85EC}">
          <p14:sldIdLst>
            <p14:sldId id="1595"/>
            <p14:sldId id="309"/>
            <p14:sldId id="1587"/>
            <p14:sldId id="373"/>
            <p14:sldId id="352"/>
            <p14:sldId id="855"/>
            <p14:sldId id="384"/>
            <p14:sldId id="850"/>
            <p14:sldId id="353"/>
            <p14:sldId id="408"/>
            <p14:sldId id="508"/>
            <p14:sldId id="361"/>
            <p14:sldId id="885"/>
            <p14:sldId id="1613"/>
            <p14:sldId id="889"/>
            <p14:sldId id="890"/>
            <p14:sldId id="318"/>
            <p14:sldId id="319"/>
            <p14:sldId id="1614"/>
            <p14:sldId id="1610"/>
          </p14:sldIdLst>
        </p14:section>
        <p14:section name="Section 3: Storing data in Amazon S3" id="{0775A7B3-ABFA-C34E-9762-C847FF542C28}">
          <p14:sldIdLst>
            <p14:sldId id="884"/>
            <p14:sldId id="1621"/>
            <p14:sldId id="1574"/>
            <p14:sldId id="387"/>
            <p14:sldId id="1611"/>
          </p14:sldIdLst>
        </p14:section>
        <p14:section name="Section 4: Moving data to and from Amazon S3" id="{20400998-0DBB-7247-B40D-C46471298918}">
          <p14:sldIdLst>
            <p14:sldId id="1612"/>
            <p14:sldId id="1622"/>
            <p14:sldId id="375"/>
            <p14:sldId id="377"/>
            <p14:sldId id="886"/>
            <p14:sldId id="357"/>
            <p14:sldId id="1623"/>
            <p14:sldId id="617"/>
          </p14:sldIdLst>
        </p14:section>
        <p14:section name="Section 5: Choosing regions for your architecture" id="{A62BC2DD-BB35-E940-9BDE-3BEDD299405B}">
          <p14:sldIdLst>
            <p14:sldId id="888"/>
            <p14:sldId id="366"/>
            <p14:sldId id="1616"/>
            <p14:sldId id="1625"/>
            <p14:sldId id="1626"/>
            <p14:sldId id="1627"/>
            <p14:sldId id="1628"/>
            <p14:sldId id="1629"/>
            <p14:sldId id="1630"/>
          </p14:sldIdLst>
        </p14:section>
        <p14:section name="Module wrap-up" id="{2329E29F-4288-E746-9CA5-4CE887CB30A1}">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4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B63"/>
    <a:srgbClr val="2D75E7"/>
    <a:srgbClr val="16966D"/>
    <a:srgbClr val="4E24A7"/>
    <a:srgbClr val="E817E4"/>
    <a:srgbClr val="FE5496"/>
    <a:srgbClr val="B3EB5B"/>
    <a:srgbClr val="FF9B29"/>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198" autoAdjust="0"/>
    <p:restoredTop sz="52953" autoAdjust="0"/>
  </p:normalViewPr>
  <p:slideViewPr>
    <p:cSldViewPr snapToGrid="0" snapToObjects="1" showGuides="1">
      <p:cViewPr varScale="1">
        <p:scale>
          <a:sx n="63" d="100"/>
          <a:sy n="63" d="100"/>
        </p:scale>
        <p:origin x="1672" y="184"/>
      </p:cViewPr>
      <p:guideLst>
        <p:guide orient="horz" pos="2160"/>
        <p:guide pos="3840"/>
      </p:guideLst>
    </p:cSldViewPr>
  </p:slideViewPr>
  <p:outlineViewPr>
    <p:cViewPr>
      <p:scale>
        <a:sx n="33" d="100"/>
        <a:sy n="33" d="100"/>
      </p:scale>
      <p:origin x="0" y="-3345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p:scale>
          <a:sx n="130" d="100"/>
          <a:sy n="130" d="100"/>
        </p:scale>
        <p:origin x="1664" y="-14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3/29/21</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3/29/21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AmazonS3/latest/dev/cor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s3/consistenc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AmazonS3/latest/dev/object-lifecycle-mgmt.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s3/pric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cli/latest/reference/s3/index.html#cli-aws-s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aws.amazon.com/blogs/aws/amazon-s3-block-public-access-another-layer-of-protection-for-your-accounts-and-buckets/" TargetMode="External"/><Relationship Id="rId3" Type="http://schemas.openxmlformats.org/officeDocument/2006/relationships/hyperlink" Target="https://docs.aws.amazon.com/AmazonS3/latest/dev/" TargetMode="External"/><Relationship Id="rId7" Type="http://schemas.openxmlformats.org/officeDocument/2006/relationships/hyperlink" Target="https://aws.amazon.com/s3/storage-classe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d0.awsstatic.com/whitepapers/Storage/AWS%20Storage%20Services%20Whitepaper-v9.pdf" TargetMode="External"/><Relationship Id="rId5" Type="http://schemas.openxmlformats.org/officeDocument/2006/relationships/hyperlink" Target="file:///Users/davemohr/Documents/ACA/ACAv2/dev/&#8226;%09https:/docs.aws.amazon.com/AmazonS3/latest/gsg/S3-gsg-CommonUseScenarios.html" TargetMode="External"/><Relationship Id="rId4" Type="http://schemas.openxmlformats.org/officeDocument/2006/relationships/hyperlink" Target="https://aws.amazon.com/s3/faq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mazonS3/latest/dev/optimizing-performance-design-pattern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3: Adding a Storage Layer.</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baseline="0" dirty="0">
                <a:solidFill>
                  <a:schemeClr val="tx1"/>
                </a:solidFill>
                <a:effectLst/>
                <a:latin typeface="Calibri" panose="020F0502020204030204" pitchFamily="34" charset="0"/>
              </a:rPr>
              <a:t>Now that you know about many Amazon S3 </a:t>
            </a:r>
            <a:r>
              <a:rPr lang="en-US" dirty="0">
                <a:latin typeface="Calibri" panose="020F0502020204030204" pitchFamily="34" charset="0"/>
              </a:rPr>
              <a:t>features, </a:t>
            </a:r>
            <a:r>
              <a:rPr lang="en-US" kern="1200" baseline="0" dirty="0">
                <a:solidFill>
                  <a:schemeClr val="tx1"/>
                </a:solidFill>
                <a:effectLst/>
                <a:latin typeface="Calibri" panose="020F0502020204030204" pitchFamily="34" charset="0"/>
              </a:rPr>
              <a:t>how can you use these features to address your needs? </a:t>
            </a:r>
          </a:p>
          <a:p>
            <a:endParaRPr lang="en-US" dirty="0">
              <a:latin typeface="Calibri" panose="020F0502020204030204" pitchFamily="34" charset="0"/>
            </a:endParaRPr>
          </a:p>
          <a:p>
            <a:r>
              <a:rPr lang="en-US" kern="1200" baseline="0" dirty="0">
                <a:solidFill>
                  <a:schemeClr val="tx1"/>
                </a:solidFill>
                <a:effectLst/>
                <a:latin typeface="Calibri" panose="020F0502020204030204" pitchFamily="34" charset="0"/>
              </a:rPr>
              <a:t>In this section of the module, you will learn about four common use cases that use Amazon S3 as an essential part of a robust architectural solution.</a:t>
            </a:r>
            <a:endParaRPr lang="en-US"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22944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3395">
              <a:defRPr/>
            </a:pPr>
            <a:r>
              <a:rPr lang="en-US" kern="1200" dirty="0">
                <a:solidFill>
                  <a:schemeClr val="tx1"/>
                </a:solidFill>
                <a:effectLst/>
                <a:latin typeface="Calibri" panose="020F0502020204030204" pitchFamily="34" charset="0"/>
                <a:ea typeface="+mn-ea"/>
                <a:cs typeface="+mn-cs"/>
              </a:rPr>
              <a:t>On common use scenario for Amazon S3 is to use it for </a:t>
            </a:r>
            <a:r>
              <a:rPr lang="en-US" b="0" i="1" kern="1200" dirty="0">
                <a:solidFill>
                  <a:schemeClr val="tx1"/>
                </a:solidFill>
                <a:effectLst/>
                <a:latin typeface="Calibri" panose="020F0502020204030204" pitchFamily="34" charset="0"/>
                <a:ea typeface="+mn-ea"/>
                <a:cs typeface="+mn-cs"/>
              </a:rPr>
              <a:t>media hosting</a:t>
            </a:r>
            <a:r>
              <a:rPr lang="en-US" dirty="0">
                <a:latin typeface="Calibri" panose="020F0502020204030204" pitchFamily="34" charset="0"/>
              </a:rPr>
              <a:t>. In this use case, Amazon S3 is used to store and distribute videos, photos, music files, and other media. This content can be delivered directly from Amazon S3 because each object in Amazon S3 has a unique HTTP URL. </a:t>
            </a:r>
          </a:p>
          <a:p>
            <a:pPr lvl="0" defTabSz="913395">
              <a:defRPr/>
            </a:pPr>
            <a:endParaRPr lang="en-US" dirty="0">
              <a:latin typeface="Calibri" panose="020F0502020204030204" pitchFamily="34" charset="0"/>
            </a:endParaRPr>
          </a:p>
          <a:p>
            <a:pPr lvl="0" defTabSz="913395">
              <a:defRPr/>
            </a:pPr>
            <a:r>
              <a:rPr lang="en-US" b="0" dirty="0">
                <a:latin typeface="Calibri" panose="020F0502020204030204" pitchFamily="34" charset="0"/>
              </a:rPr>
              <a:t>Alternatively</a:t>
            </a:r>
            <a:r>
              <a:rPr lang="en-US" dirty="0">
                <a:latin typeface="Calibri" panose="020F0502020204030204" pitchFamily="34" charset="0"/>
              </a:rPr>
              <a:t>, Amazon S3 can serve as an origin store for a content delivery network (CDN), such as </a:t>
            </a:r>
            <a:r>
              <a:rPr lang="en-US" b="0" i="1" dirty="0">
                <a:latin typeface="Calibri" panose="020F0502020204030204" pitchFamily="34" charset="0"/>
              </a:rPr>
              <a:t>Amazon CloudFront</a:t>
            </a:r>
            <a:r>
              <a:rPr lang="en-US" dirty="0">
                <a:latin typeface="Calibri" panose="020F0502020204030204" pitchFamily="34" charset="0"/>
              </a:rPr>
              <a:t>. The elasticity of Amazon S3 makes it well-suited for hosting web content that needs bandwidth to address extreme demand spikes. Also, because you do not need to provision storage for Amazon S3, it works well for fast growing websites that host data-intensive, user-generated content, such as video and photo-sharing sites.</a:t>
            </a:r>
            <a:endParaRPr lang="en-US" kern="1200" dirty="0">
              <a:solidFill>
                <a:schemeClr val="tx1"/>
              </a:solidFill>
              <a:effectLst/>
              <a:latin typeface="Calibri" panose="020F0502020204030204" pitchFamily="34" charset="0"/>
              <a:ea typeface="+mn-ea"/>
              <a:cs typeface="+mn-cs"/>
            </a:endParaRPr>
          </a:p>
          <a:p>
            <a:pPr lvl="0" defTabSz="913395">
              <a:defRPr/>
            </a:pPr>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21624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23033"/>
          </a:xfrm>
        </p:spPr>
        <p:txBody>
          <a:bodyPr/>
          <a:lstStyle/>
          <a:p>
            <a:r>
              <a:rPr lang="en-US" sz="1100" dirty="0"/>
              <a:t>By default, all S3 buckets are private and can be accessed </a:t>
            </a:r>
            <a:r>
              <a:rPr lang="en-US" sz="1100" i="1" dirty="0"/>
              <a:t>only</a:t>
            </a:r>
            <a:r>
              <a:rPr lang="en-US" sz="1100" dirty="0"/>
              <a:t> by users who are explicitly granted access. It is essential that you manage and control access to Amazon S3 data. AWS provides many tools and options for controlling access to your S3 buckets or objects, such as:</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Using </a:t>
            </a:r>
            <a:r>
              <a:rPr lang="en-US" sz="1100" i="1" dirty="0"/>
              <a:t>Amazon S3 Block Public Access</a:t>
            </a:r>
            <a:r>
              <a:rPr lang="en-US" sz="1100" dirty="0"/>
              <a:t>. These settings override any other policies or object permissions. Enable </a:t>
            </a:r>
            <a:r>
              <a:rPr lang="en-US" sz="1100" i="1" dirty="0"/>
              <a:t>Block Public Access </a:t>
            </a:r>
            <a:r>
              <a:rPr lang="en-US" sz="1100" dirty="0"/>
              <a:t>for all buckets that you don't want to be publicly accessible. This feature provides a straightforward method for avoiding unintended exposure of Amazon S3 data.</a:t>
            </a:r>
          </a:p>
          <a:p>
            <a:pPr marL="171450" indent="-171450">
              <a:buFont typeface="Arial" panose="020B0604020202020204" pitchFamily="34" charset="0"/>
              <a:buChar cha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Writing </a:t>
            </a:r>
            <a:r>
              <a:rPr lang="en-US" sz="1100" i="1" dirty="0"/>
              <a:t>AWS Identity and Access Management (IAM) policies </a:t>
            </a:r>
            <a:r>
              <a:rPr lang="en-US" sz="1100" dirty="0"/>
              <a:t>that specify the users or roles that can access specific buckets and objects. </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Writing </a:t>
            </a:r>
            <a:r>
              <a:rPr lang="en-US" sz="1100" i="1" dirty="0"/>
              <a:t>bucket policies </a:t>
            </a:r>
            <a:r>
              <a:rPr lang="en-US" sz="1100" dirty="0"/>
              <a:t>that define access to specific buckets or objects. This option is typically used when the user or system cannot authenticate by using IAM. Bucket policies can be configured to grant access across AWS accounts or to grant public or anonymous access to Amazon S3 data. If bucket</a:t>
            </a:r>
            <a:r>
              <a:rPr lang="en-US" sz="1100" baseline="0" dirty="0"/>
              <a:t> policies are used, they </a:t>
            </a:r>
            <a:r>
              <a:rPr lang="en-US" sz="1100" dirty="0"/>
              <a:t>should be written carefully and tested fully. You can specify a deny statement in a bucket policy to restrict access.</a:t>
            </a:r>
            <a:r>
              <a:rPr lang="en-US" sz="1100" baseline="0" dirty="0"/>
              <a:t> Access will be restricted </a:t>
            </a:r>
            <a:r>
              <a:rPr lang="en-US" sz="1100" dirty="0"/>
              <a:t>even if the users have permissions that are granted in an identity-based policy that is attached to the users. </a:t>
            </a:r>
            <a:br>
              <a:rPr lang="en-US" sz="1100" dirty="0"/>
            </a:br>
            <a:endParaRPr lang="en-US" dirty="0"/>
          </a:p>
          <a:p>
            <a:pPr marL="171450" indent="-171450">
              <a:buFont typeface="Arial" panose="020B0604020202020204" pitchFamily="34" charset="0"/>
              <a:buChar char="•"/>
            </a:pPr>
            <a:r>
              <a:rPr lang="en-US" sz="1100" dirty="0"/>
              <a:t>Creating </a:t>
            </a:r>
            <a:r>
              <a:rPr lang="en-US" sz="1100" i="1" dirty="0"/>
              <a:t>S</a:t>
            </a:r>
            <a:r>
              <a:rPr lang="en-US" i="1" dirty="0"/>
              <a:t>3 Access Points</a:t>
            </a:r>
            <a:r>
              <a:rPr lang="en-US" dirty="0"/>
              <a:t>.</a:t>
            </a:r>
            <a:r>
              <a:rPr lang="en-US" b="1" dirty="0"/>
              <a:t> </a:t>
            </a:r>
            <a:r>
              <a:rPr lang="en-US" dirty="0"/>
              <a:t>Access points are unique hostnames that enforce distinct permissions and network controls for requests that are made through it. Customers with shared datasets can scale access for many applications by creating individualized access points with names and permissions that are customized for each application. </a:t>
            </a:r>
            <a:endParaRPr lang="en-US" sz="1100" dirty="0"/>
          </a:p>
          <a:p>
            <a:endParaRPr lang="en-US" sz="1100" dirty="0"/>
          </a:p>
          <a:p>
            <a:pPr marL="171450" indent="-171450">
              <a:buFont typeface="Arial" panose="020B0604020202020204" pitchFamily="34" charset="0"/>
              <a:buChar char="•"/>
            </a:pPr>
            <a:r>
              <a:rPr lang="en-US" sz="1100" dirty="0"/>
              <a:t>Setting </a:t>
            </a:r>
            <a:r>
              <a:rPr lang="en-US" sz="1100" i="1" dirty="0"/>
              <a:t>access control lists (ACLs) </a:t>
            </a:r>
            <a:r>
              <a:rPr lang="en-US" sz="1100" dirty="0"/>
              <a:t>on your buckets and objects. ACLs are less commonly used (ACLs predate IAM). If you use ACLs, do not set access that is too open or permissive.</a:t>
            </a:r>
            <a:br>
              <a:rPr lang="en-US" sz="1100" dirty="0"/>
            </a:br>
            <a:endParaRPr lang="en-US" sz="1100" dirty="0"/>
          </a:p>
          <a:p>
            <a:pPr marL="171450" indent="-171450">
              <a:buFont typeface="Arial" panose="020B0604020202020204" pitchFamily="34" charset="0"/>
              <a:buChar char="•"/>
            </a:pPr>
            <a:r>
              <a:rPr lang="en-US" sz="1100" i="1" dirty="0"/>
              <a:t>AWS Trusted Advisor </a:t>
            </a:r>
            <a:r>
              <a:rPr lang="en-US" sz="1100" dirty="0"/>
              <a:t>provides a bucket permission check feature. It is a useful tool for discovering if any of the buckets in your account have permissions that grant global access. </a:t>
            </a:r>
          </a:p>
        </p:txBody>
      </p:sp>
    </p:spTree>
    <p:extLst>
      <p:ext uri="{BB962C8B-B14F-4D97-AF65-F5344CB8AC3E}">
        <p14:creationId xmlns:p14="http://schemas.microsoft.com/office/powerpoint/2010/main" val="202195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54493"/>
          </a:xfrm>
        </p:spPr>
        <p:txBody>
          <a:bodyPr/>
          <a:lstStyle/>
          <a:p>
            <a:r>
              <a:rPr lang="en-US" dirty="0"/>
              <a:t>Here are three different general approaches to configuring access to objects in an S3 bucket.</a:t>
            </a:r>
            <a:endParaRPr lang="en-US" b="0" i="0" kern="1200" dirty="0">
              <a:solidFill>
                <a:schemeClr val="tx1"/>
              </a:solidFill>
              <a:effectLst/>
              <a:ea typeface="+mn-ea"/>
              <a:cs typeface="+mn-cs"/>
            </a:endParaRPr>
          </a:p>
          <a:p>
            <a:endParaRPr lang="en-US" b="0" i="0" kern="1200" dirty="0">
              <a:solidFill>
                <a:schemeClr val="tx1"/>
              </a:solidFill>
              <a:effectLst/>
              <a:ea typeface="+mn-ea"/>
              <a:cs typeface="+mn-cs"/>
            </a:endParaRPr>
          </a:p>
          <a:p>
            <a:r>
              <a:rPr lang="en-US" b="0" i="1" dirty="0"/>
              <a:t>T</a:t>
            </a:r>
            <a:r>
              <a:rPr lang="en-US" b="0" i="1" kern="1200" dirty="0">
                <a:solidFill>
                  <a:schemeClr val="tx1"/>
                </a:solidFill>
                <a:effectLst/>
                <a:ea typeface="+mn-ea"/>
                <a:cs typeface="+mn-cs"/>
              </a:rPr>
              <a:t>he scenario on th</a:t>
            </a:r>
            <a:r>
              <a:rPr lang="en-US" b="0" i="1" dirty="0"/>
              <a:t>e left </a:t>
            </a:r>
            <a:r>
              <a:rPr lang="en-US" dirty="0"/>
              <a:t>shows the default security settings for Amazon S3. By </a:t>
            </a:r>
            <a:r>
              <a:rPr lang="en-US" b="0" i="0" kern="1200" dirty="0">
                <a:solidFill>
                  <a:schemeClr val="tx1"/>
                </a:solidFill>
                <a:effectLst/>
                <a:ea typeface="+mn-ea"/>
                <a:cs typeface="+mn-cs"/>
              </a:rPr>
              <a:t>default, all Amazon S3 buckets and the objects stored in them </a:t>
            </a:r>
            <a:r>
              <a:rPr lang="en-US" dirty="0"/>
              <a:t>are private (</a:t>
            </a:r>
            <a:r>
              <a:rPr lang="en-US" b="0" i="1" dirty="0"/>
              <a:t>protected</a:t>
            </a:r>
            <a:r>
              <a:rPr lang="en-US" b="0" dirty="0"/>
              <a:t>)</a:t>
            </a:r>
            <a:r>
              <a:rPr lang="en-US" dirty="0"/>
              <a:t>. The only entities with access to a newly created, unmodified bucket are the account administrator and the AWS account root user.</a:t>
            </a:r>
            <a:r>
              <a:rPr lang="en-US" b="0" i="0" kern="1200" dirty="0">
                <a:solidFill>
                  <a:schemeClr val="tx1"/>
                </a:solidFill>
                <a:effectLst/>
                <a:ea typeface="+mn-ea"/>
                <a:cs typeface="+mn-cs"/>
              </a:rPr>
              <a:t> The resource owner can grant specific access permissions to </a:t>
            </a:r>
            <a:r>
              <a:rPr lang="en-US" dirty="0"/>
              <a:t>others, </a:t>
            </a:r>
            <a:r>
              <a:rPr lang="en-US" b="0" i="0" kern="1200" dirty="0">
                <a:solidFill>
                  <a:schemeClr val="tx1"/>
                </a:solidFill>
                <a:effectLst/>
                <a:ea typeface="+mn-ea"/>
                <a:cs typeface="+mn-cs"/>
              </a:rPr>
              <a:t>but anyone not granted those permissions will not have access.</a:t>
            </a:r>
          </a:p>
          <a:p>
            <a:endParaRPr lang="en-US" dirty="0"/>
          </a:p>
          <a:p>
            <a:pPr lvl="0" defTabSz="913395">
              <a:defRPr/>
            </a:pPr>
            <a:r>
              <a:rPr lang="en-US" b="0" i="1" dirty="0"/>
              <a:t>The scenario in the middle </a:t>
            </a:r>
            <a:r>
              <a:rPr lang="en-US" dirty="0"/>
              <a:t>shows an occasion where S3 security settings have been disabled and anyone can publicly access the objects stored in the bucket. </a:t>
            </a:r>
          </a:p>
          <a:p>
            <a:pPr lvl="0" defTabSz="913395">
              <a:defRPr/>
            </a:pPr>
            <a:endParaRPr lang="en-US" dirty="0"/>
          </a:p>
          <a:p>
            <a:pPr lvl="0" defTabSz="913395">
              <a:defRPr/>
            </a:pPr>
            <a:r>
              <a:rPr lang="en-US" b="1" kern="1200" dirty="0">
                <a:solidFill>
                  <a:schemeClr val="tx1"/>
                </a:solidFill>
                <a:effectLst/>
                <a:ea typeface="+mn-ea"/>
                <a:cs typeface="+mn-cs"/>
              </a:rPr>
              <a:t>Caution!</a:t>
            </a:r>
            <a:r>
              <a:rPr lang="en-US" dirty="0"/>
              <a:t> </a:t>
            </a:r>
            <a:r>
              <a:rPr lang="en-US" b="0" i="0" kern="1200" dirty="0">
                <a:solidFill>
                  <a:schemeClr val="tx1"/>
                </a:solidFill>
                <a:effectLst/>
                <a:ea typeface="+mn-ea"/>
                <a:cs typeface="+mn-cs"/>
              </a:rPr>
              <a:t>Using an Amazon S3 bucket to host a static website is an example of setting up an AWS architecture quickly. However, for most Amazon S3 use cases, you would not want to grant public access to Amazon S3. </a:t>
            </a:r>
            <a:r>
              <a:rPr lang="en-US" b="0" i="1" kern="1200" dirty="0">
                <a:solidFill>
                  <a:schemeClr val="tx1"/>
                </a:solidFill>
                <a:effectLst/>
                <a:ea typeface="+mn-ea"/>
                <a:cs typeface="+mn-cs"/>
              </a:rPr>
              <a:t>Most use cases do not require public access</a:t>
            </a:r>
            <a:r>
              <a:rPr lang="en-US" b="0" i="0" kern="1200" dirty="0">
                <a:solidFill>
                  <a:schemeClr val="tx1"/>
                </a:solidFill>
                <a:effectLst/>
                <a:ea typeface="+mn-ea"/>
                <a:cs typeface="+mn-cs"/>
              </a:rPr>
              <a:t>. More often, you use Amazon S3 to store data that is used by an application that runs outside of Amazon S3, or to back up sensitive data. F</a:t>
            </a:r>
            <a:r>
              <a:rPr lang="en-US" i="0" dirty="0"/>
              <a:t>or these common use cases, p</a:t>
            </a:r>
            <a:r>
              <a:rPr lang="en-US" b="0" i="0" kern="1200" dirty="0">
                <a:solidFill>
                  <a:schemeClr val="tx1"/>
                </a:solidFill>
                <a:effectLst/>
                <a:ea typeface="+mn-ea"/>
                <a:cs typeface="+mn-cs"/>
              </a:rPr>
              <a:t>ublic access to </a:t>
            </a:r>
            <a:r>
              <a:rPr lang="en-US" i="0" dirty="0"/>
              <a:t>buckets that hold data </a:t>
            </a:r>
            <a:r>
              <a:rPr lang="en-US" b="0" i="0" kern="1200" dirty="0">
                <a:solidFill>
                  <a:schemeClr val="tx1"/>
                </a:solidFill>
                <a:effectLst/>
                <a:ea typeface="+mn-ea"/>
                <a:cs typeface="+mn-cs"/>
              </a:rPr>
              <a:t>should never be granted.</a:t>
            </a:r>
          </a:p>
          <a:p>
            <a:pPr lvl="0" defTabSz="913395">
              <a:defRPr/>
            </a:pPr>
            <a:endParaRPr lang="en-US" i="1" dirty="0"/>
          </a:p>
          <a:p>
            <a:pPr lvl="0" defTabSz="913395">
              <a:defRPr/>
            </a:pPr>
            <a:r>
              <a:rPr lang="en-US" b="0" i="1" kern="1200" dirty="0">
                <a:solidFill>
                  <a:schemeClr val="tx1"/>
                </a:solidFill>
                <a:effectLst/>
                <a:ea typeface="+mn-ea"/>
                <a:cs typeface="+mn-cs"/>
              </a:rPr>
              <a:t>The scenario on th</a:t>
            </a:r>
            <a:r>
              <a:rPr lang="en-US" b="0" i="1" dirty="0"/>
              <a:t>e right </a:t>
            </a:r>
            <a:r>
              <a:rPr lang="en-US" b="0" i="0" dirty="0"/>
              <a:t>shows</a:t>
            </a:r>
            <a:r>
              <a:rPr lang="en-US" b="0" i="1" dirty="0"/>
              <a:t> </a:t>
            </a:r>
            <a:r>
              <a:rPr lang="en-US" dirty="0"/>
              <a:t>a case where Amazon S3 was configured to provide </a:t>
            </a:r>
            <a:r>
              <a:rPr lang="en-US" b="0" i="1" dirty="0"/>
              <a:t>controlled access</a:t>
            </a:r>
            <a:r>
              <a:rPr lang="en-US" dirty="0"/>
              <a:t>. User A was granted access to the objects in the bucket, but User B was denied access. Controlled access scenarios are common. They can be configured by the bucket owner by using one or more of the tools or options for controlling access to Amazon S3 data this module discussed earlier. </a:t>
            </a: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200" u="none"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5364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When your objective is to protect digital data, </a:t>
            </a:r>
            <a:r>
              <a:rPr lang="en-US" b="0" i="1" dirty="0"/>
              <a:t>d</a:t>
            </a:r>
            <a:r>
              <a:rPr lang="en-US" sz="1100" b="0" i="1" kern="1200" dirty="0">
                <a:solidFill>
                  <a:schemeClr val="tx1"/>
                </a:solidFill>
                <a:effectLst/>
                <a:ea typeface="+mn-ea"/>
                <a:cs typeface="+mn-cs"/>
              </a:rPr>
              <a:t>ata encryption </a:t>
            </a:r>
            <a:r>
              <a:rPr lang="en-US" sz="1100" b="0" i="0" kern="1200" dirty="0">
                <a:solidFill>
                  <a:schemeClr val="tx1"/>
                </a:solidFill>
                <a:effectLst/>
                <a:ea typeface="+mn-ea"/>
                <a:cs typeface="+mn-cs"/>
              </a:rPr>
              <a:t>is an essential tool. Data encryption takes data that is legible and encodes. Encrypted data is unreadable to anyone who does not have access to the secret key that can be used to decode it. Thus, even if an attacker gains access to your data, they cannot make sense of it. </a:t>
            </a:r>
          </a:p>
          <a:p>
            <a:endParaRPr lang="en-US" sz="1100" dirty="0"/>
          </a:p>
          <a:p>
            <a:r>
              <a:rPr lang="en-US" sz="1100" b="0" i="0" u="none" strike="noStrike" kern="1200" dirty="0">
                <a:solidFill>
                  <a:schemeClr val="tx1"/>
                </a:solidFill>
                <a:effectLst/>
                <a:latin typeface="+mn-lt"/>
                <a:ea typeface="+mn-ea"/>
                <a:cs typeface="+mn-cs"/>
              </a:rPr>
              <a:t>You have two </a:t>
            </a:r>
            <a:r>
              <a:rPr lang="en-US" dirty="0"/>
              <a:t>primary </a:t>
            </a:r>
            <a:r>
              <a:rPr lang="en-US" sz="1100" b="0" i="0" u="none" strike="noStrike" kern="1200" dirty="0">
                <a:solidFill>
                  <a:schemeClr val="tx1"/>
                </a:solidFill>
                <a:effectLst/>
                <a:latin typeface="+mn-lt"/>
                <a:ea typeface="+mn-ea"/>
                <a:cs typeface="+mn-cs"/>
              </a:rPr>
              <a:t>options for </a:t>
            </a:r>
            <a:r>
              <a:rPr lang="en-US" dirty="0"/>
              <a:t>encrypt</a:t>
            </a:r>
            <a:r>
              <a:rPr lang="en-US" sz="1100" b="0" i="0" u="none" strike="noStrike" kern="1200" dirty="0">
                <a:solidFill>
                  <a:schemeClr val="tx1"/>
                </a:solidFill>
                <a:effectLst/>
                <a:latin typeface="+mn-lt"/>
                <a:ea typeface="+mn-ea"/>
                <a:cs typeface="+mn-cs"/>
              </a:rPr>
              <a:t> data stored in Amazon S3. </a:t>
            </a:r>
          </a:p>
          <a:p>
            <a:endParaRPr lang="en-US" dirty="0"/>
          </a:p>
          <a:p>
            <a:r>
              <a:rPr lang="en-US" sz="1100" b="0" i="0" u="none" strike="noStrike" kern="1200" dirty="0">
                <a:solidFill>
                  <a:schemeClr val="tx1"/>
                </a:solidFill>
                <a:effectLst/>
                <a:latin typeface="+mn-lt"/>
                <a:ea typeface="+mn-ea"/>
                <a:cs typeface="+mn-cs"/>
              </a:rPr>
              <a:t>When you set the </a:t>
            </a:r>
            <a:r>
              <a:rPr lang="en-US" sz="1100" b="1" i="0" u="none" strike="noStrike" kern="1200" dirty="0">
                <a:solidFill>
                  <a:schemeClr val="tx1"/>
                </a:solidFill>
                <a:effectLst/>
                <a:latin typeface="+mn-lt"/>
                <a:ea typeface="+mn-ea"/>
                <a:cs typeface="+mn-cs"/>
              </a:rPr>
              <a:t>Default encryption </a:t>
            </a:r>
            <a:r>
              <a:rPr lang="en-US" sz="1100" b="0" i="0" u="none" strike="noStrike" kern="1200" dirty="0">
                <a:solidFill>
                  <a:schemeClr val="tx1"/>
                </a:solidFill>
                <a:effectLst/>
                <a:latin typeface="+mn-lt"/>
                <a:ea typeface="+mn-ea"/>
                <a:cs typeface="+mn-cs"/>
              </a:rPr>
              <a:t>option on a bucket, it enables </a:t>
            </a:r>
            <a:r>
              <a:rPr lang="en-US" b="0" i="1" dirty="0"/>
              <a:t>s</a:t>
            </a:r>
            <a:r>
              <a:rPr lang="en-US" sz="1100" b="0" i="1" u="none" strike="noStrike" kern="1200" dirty="0">
                <a:solidFill>
                  <a:schemeClr val="tx1"/>
                </a:solidFill>
                <a:effectLst/>
                <a:latin typeface="+mn-lt"/>
                <a:ea typeface="+mn-ea"/>
                <a:cs typeface="+mn-cs"/>
              </a:rPr>
              <a:t>erver-side </a:t>
            </a:r>
            <a:r>
              <a:rPr lang="en-US" b="0" i="1" dirty="0"/>
              <a:t>e</a:t>
            </a:r>
            <a:r>
              <a:rPr lang="en-US" sz="1100" b="0" i="1" u="none" strike="noStrike" kern="1200" dirty="0">
                <a:solidFill>
                  <a:schemeClr val="tx1"/>
                </a:solidFill>
                <a:effectLst/>
                <a:latin typeface="+mn-lt"/>
                <a:ea typeface="+mn-ea"/>
                <a:cs typeface="+mn-cs"/>
              </a:rPr>
              <a:t>ncryption</a:t>
            </a:r>
            <a:r>
              <a:rPr lang="en-US" dirty="0"/>
              <a:t>. With this feature, </a:t>
            </a:r>
            <a:r>
              <a:rPr lang="en-US" sz="1100" b="0" i="0" u="none" strike="noStrike" kern="1200" dirty="0">
                <a:solidFill>
                  <a:schemeClr val="tx1"/>
                </a:solidFill>
                <a:effectLst/>
                <a:latin typeface="+mn-lt"/>
                <a:ea typeface="+mn-ea"/>
                <a:cs typeface="+mn-cs"/>
              </a:rPr>
              <a:t>Amazon S3 encrypts your object before it saves the object to disk. And then Amazon S3 will decrypt it when you download the object. </a:t>
            </a:r>
            <a:endParaRPr lang="en-US" dirty="0"/>
          </a:p>
          <a:p>
            <a:endParaRPr lang="en-US" sz="1100" b="0" i="0" u="none" strike="noStrike" kern="1200" dirty="0">
              <a:solidFill>
                <a:schemeClr val="tx1"/>
              </a:solidFill>
              <a:effectLst/>
              <a:latin typeface="+mn-lt"/>
              <a:ea typeface="+mn-ea"/>
              <a:cs typeface="+mn-cs"/>
            </a:endParaRPr>
          </a:p>
          <a:p>
            <a:r>
              <a:rPr lang="en-US" sz="1100" b="0" i="1" u="none" strike="noStrike" kern="1200" dirty="0">
                <a:solidFill>
                  <a:schemeClr val="tx1"/>
                </a:solidFill>
                <a:effectLst/>
                <a:latin typeface="+mn-lt"/>
                <a:ea typeface="+mn-ea"/>
                <a:cs typeface="+mn-cs"/>
              </a:rPr>
              <a:t>Client-</a:t>
            </a:r>
            <a:r>
              <a:rPr lang="en-US" b="0" i="1" dirty="0"/>
              <a:t>s</a:t>
            </a:r>
            <a:r>
              <a:rPr lang="en-US" sz="1100" b="0" i="1" u="none" strike="noStrike" kern="1200" dirty="0">
                <a:solidFill>
                  <a:schemeClr val="tx1"/>
                </a:solidFill>
                <a:effectLst/>
                <a:latin typeface="+mn-lt"/>
                <a:ea typeface="+mn-ea"/>
                <a:cs typeface="+mn-cs"/>
              </a:rPr>
              <a:t>ide </a:t>
            </a:r>
            <a:r>
              <a:rPr lang="en-US" b="0" i="1" dirty="0"/>
              <a:t>e</a:t>
            </a:r>
            <a:r>
              <a:rPr lang="en-US" sz="1100" b="0" i="1" u="none" strike="noStrike" kern="1200" dirty="0">
                <a:solidFill>
                  <a:schemeClr val="tx1"/>
                </a:solidFill>
                <a:effectLst/>
                <a:latin typeface="+mn-lt"/>
                <a:ea typeface="+mn-ea"/>
                <a:cs typeface="+mn-cs"/>
              </a:rPr>
              <a:t>ncryption</a:t>
            </a:r>
            <a:r>
              <a:rPr lang="en-US" sz="1100" b="0" i="0" u="none" strike="noStrike" kern="1200" dirty="0">
                <a:solidFill>
                  <a:schemeClr val="tx1"/>
                </a:solidFill>
                <a:effectLst/>
                <a:latin typeface="+mn-lt"/>
                <a:ea typeface="+mn-ea"/>
                <a:cs typeface="+mn-cs"/>
              </a:rPr>
              <a:t> is the other option. When you use this </a:t>
            </a:r>
            <a:r>
              <a:rPr lang="en-US" dirty="0"/>
              <a:t>approach, you e</a:t>
            </a:r>
            <a:r>
              <a:rPr lang="en-US" sz="1100" b="0" i="0" u="none" strike="noStrike" kern="1200" dirty="0">
                <a:solidFill>
                  <a:schemeClr val="tx1"/>
                </a:solidFill>
                <a:effectLst/>
                <a:latin typeface="+mn-lt"/>
                <a:ea typeface="+mn-ea"/>
                <a:cs typeface="+mn-cs"/>
              </a:rPr>
              <a:t>ncrypt the data on the client side before you upload it to Amazon S3. In this case, you manage the encryption process, the encryption keys, and related tools. Like server-side encryption, client-side encryption can reduce risk by encrypting the data with a key that is stored in a different mechanism than the mechanism that stores the data itself.</a:t>
            </a:r>
          </a:p>
          <a:p>
            <a:endParaRPr lang="en-US" sz="1100" dirty="0"/>
          </a:p>
        </p:txBody>
      </p:sp>
    </p:spTree>
    <p:extLst>
      <p:ext uri="{BB962C8B-B14F-4D97-AF65-F5344CB8AC3E}">
        <p14:creationId xmlns:p14="http://schemas.microsoft.com/office/powerpoint/2010/main" val="206041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A second Amazon S3 use case is to use the service to host a static website. On a static website, individual webpages include static content. They might also contain client-side scripts.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By contrast, a </a:t>
            </a:r>
            <a:r>
              <a:rPr lang="en-US" i="1" dirty="0"/>
              <a:t>dynamic</a:t>
            </a:r>
            <a:r>
              <a:rPr lang="en-US" dirty="0"/>
              <a:t> website relies on server-side processing, which might involve database queries that run in response to server-side scripts, such as PHP, JSP, or ASP.NET. Amazon S3 does not support server-side scripting. However AWS offers other services that enable you to host dynamic websites.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To host a </a:t>
            </a:r>
            <a:r>
              <a:rPr lang="en-US" i="1" dirty="0"/>
              <a:t>static</a:t>
            </a:r>
            <a:r>
              <a:rPr lang="en-US" dirty="0"/>
              <a:t> website, configure an S3 bucket for website hosting. Then, upload your website content to the bucket.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lvl="0" defTabSz="913395">
              <a:defRPr/>
            </a:pPr>
            <a:r>
              <a:rPr lang="en-US" dirty="0">
                <a:latin typeface="Calibri" panose="020F0502020204030204" pitchFamily="34" charset="0"/>
              </a:rPr>
              <a:t>The example shows that the static site might consist of HTML files, images, videos, and client-side scripts in formats such as JavaScript.</a:t>
            </a:r>
            <a:endParaRPr lang="en-US"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With this approach, you do not need to run a virtual machine that hosts a web server. I</a:t>
            </a:r>
            <a:r>
              <a:rPr lang="en-US" dirty="0">
                <a:latin typeface="Calibri" panose="020F0502020204030204" pitchFamily="34" charset="0"/>
              </a:rPr>
              <a:t>n fact, you do not need to run a server. However, you can still host a website. Amazon S3 p</a:t>
            </a:r>
            <a:r>
              <a:rPr lang="en-US" kern="1200" dirty="0">
                <a:solidFill>
                  <a:schemeClr val="tx1"/>
                </a:solidFill>
                <a:effectLst/>
                <a:latin typeface="Calibri" panose="020F0502020204030204" pitchFamily="34" charset="0"/>
                <a:ea typeface="+mn-ea"/>
                <a:cs typeface="+mn-cs"/>
              </a:rPr>
              <a:t>rovides a low-cost solution for web hosting that includes high performance, scalability, and availability</a:t>
            </a:r>
            <a:r>
              <a:rPr lang="en-US" dirty="0">
                <a:latin typeface="Calibri" panose="020F0502020204030204" pitchFamily="34" charset="0"/>
              </a:rPr>
              <a:t>.</a:t>
            </a:r>
          </a:p>
        </p:txBody>
      </p:sp>
    </p:spTree>
    <p:extLst>
      <p:ext uri="{BB962C8B-B14F-4D97-AF65-F5344CB8AC3E}">
        <p14:creationId xmlns:p14="http://schemas.microsoft.com/office/powerpoint/2010/main" val="245849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14394"/>
          </a:xfrm>
        </p:spPr>
        <p:txBody>
          <a:bodyPr/>
          <a:lstStyle/>
          <a:p>
            <a:r>
              <a:rPr lang="en-US" dirty="0"/>
              <a:t>Amazon S3 provides customers with a highly secure and durable storage infrastructure. </a:t>
            </a:r>
            <a:r>
              <a:rPr lang="en-US" b="0" i="1" dirty="0"/>
              <a:t>Versioning</a:t>
            </a:r>
            <a:r>
              <a:rPr lang="en-US" dirty="0"/>
              <a:t> offers an additional level of protection. It provides a way to recover data if an </a:t>
            </a:r>
            <a:r>
              <a:rPr lang="en-US" dirty="0">
                <a:ea typeface="Amazon Ember" panose="020B0603020204020204" pitchFamily="34" charset="0"/>
                <a:cs typeface="Amazon Ember" panose="020B0603020204020204" pitchFamily="34" charset="0"/>
              </a:rPr>
              <a:t>application fails, or </a:t>
            </a:r>
            <a:r>
              <a:rPr lang="en-US" dirty="0"/>
              <a:t>when customers accidentally overwrite or delete objects. </a:t>
            </a:r>
          </a:p>
          <a:p>
            <a:endParaRPr lang="en-US" b="0" i="1" kern="1200" dirty="0">
              <a:solidFill>
                <a:schemeClr val="tx1"/>
              </a:solidFill>
              <a:effectLst/>
              <a:ea typeface="Amazon Ember" panose="020B0603020204020204" pitchFamily="34" charset="0"/>
              <a:cs typeface="Amazon Ember" panose="020B0603020204020204" pitchFamily="34" charset="0"/>
            </a:endParaRPr>
          </a:p>
          <a:p>
            <a:r>
              <a:rPr lang="en-US" b="0" i="1" kern="1200" dirty="0">
                <a:solidFill>
                  <a:schemeClr val="tx1"/>
                </a:solidFill>
                <a:effectLst/>
                <a:ea typeface="Amazon Ember" panose="020B0603020204020204" pitchFamily="34" charset="0"/>
                <a:cs typeface="Amazon Ember" panose="020B0603020204020204" pitchFamily="34" charset="0"/>
              </a:rPr>
              <a:t>Versioning</a:t>
            </a:r>
            <a:r>
              <a:rPr lang="en-US" b="0" i="0" kern="1200" dirty="0">
                <a:solidFill>
                  <a:schemeClr val="tx1"/>
                </a:solidFill>
                <a:effectLst/>
                <a:ea typeface="Amazon Ember" panose="020B0603020204020204" pitchFamily="34" charset="0"/>
                <a:cs typeface="Amazon Ember" panose="020B0603020204020204" pitchFamily="34" charset="0"/>
              </a:rPr>
              <a:t> is a </a:t>
            </a:r>
            <a:r>
              <a:rPr lang="en-US" dirty="0">
                <a:ea typeface="Amazon Ember" panose="020B0603020204020204" pitchFamily="34" charset="0"/>
                <a:cs typeface="Amazon Ember" panose="020B0603020204020204" pitchFamily="34" charset="0"/>
              </a:rPr>
              <a:t>method </a:t>
            </a:r>
            <a:r>
              <a:rPr lang="en-US" b="0" i="0" kern="1200" dirty="0">
                <a:solidFill>
                  <a:schemeClr val="tx1"/>
                </a:solidFill>
                <a:effectLst/>
                <a:ea typeface="Amazon Ember" panose="020B0603020204020204" pitchFamily="34" charset="0"/>
                <a:cs typeface="Amazon Ember" panose="020B0603020204020204" pitchFamily="34" charset="0"/>
              </a:rPr>
              <a:t>of keeping multiple variants of an object in the same bucket. You can use versioning to preserve, retrieve, and restore every version of every object stored in an S3 bucket. </a:t>
            </a:r>
          </a:p>
          <a:p>
            <a:endParaRPr lang="en-US" b="0" i="0" kern="1200" dirty="0">
              <a:solidFill>
                <a:schemeClr val="tx1"/>
              </a:solidFill>
              <a:effectLst/>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If you delete an object, instead of removing it permanently, Amazon S3 inserts a delete marker, which becomes the current object version. You can always restore the previous version. </a:t>
            </a: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Overwriting an object results in a new object version in the bucket. You can always restore the previous version.</a:t>
            </a:r>
          </a:p>
          <a:p>
            <a:pPr marL="171450" indent="-171450">
              <a:buFont typeface="Arial" panose="020B0604020202020204" pitchFamily="34" charset="0"/>
              <a:buChar char="•"/>
            </a:pPr>
            <a:endParaRPr lang="en-US" dirty="0">
              <a:ea typeface="Amazon Ember" panose="020B0603020204020204" pitchFamily="34" charset="0"/>
              <a:cs typeface="Amazon Ember" panose="020B0603020204020204" pitchFamily="34" charset="0"/>
            </a:endParaRPr>
          </a:p>
          <a:p>
            <a:r>
              <a:rPr lang="en-US" dirty="0">
                <a:ea typeface="Amazon Ember" panose="020B0603020204020204" pitchFamily="34" charset="0"/>
                <a:cs typeface="Amazon Ember" panose="020B0603020204020204" pitchFamily="34" charset="0"/>
              </a:rPr>
              <a:t>Buckets can be in one of three states: </a:t>
            </a:r>
            <a:r>
              <a:rPr lang="en-US" dirty="0" err="1">
                <a:ea typeface="Amazon Ember" panose="020B0603020204020204" pitchFamily="34" charset="0"/>
                <a:cs typeface="Amazon Ember" panose="020B0603020204020204" pitchFamily="34" charset="0"/>
              </a:rPr>
              <a:t>unversioned</a:t>
            </a:r>
            <a:r>
              <a:rPr lang="en-US" dirty="0">
                <a:ea typeface="Amazon Ember" panose="020B0603020204020204" pitchFamily="34" charset="0"/>
                <a:cs typeface="Amazon Ember" panose="020B0603020204020204" pitchFamily="34" charset="0"/>
              </a:rPr>
              <a:t> (the default), versioning-enabled, or versioning-suspended. </a:t>
            </a:r>
            <a:r>
              <a:rPr lang="en-US" b="0" dirty="0">
                <a:ea typeface="Amazon Ember" panose="020B0603020204020204" pitchFamily="34" charset="0"/>
                <a:cs typeface="Amazon Ember" panose="020B0603020204020204" pitchFamily="34" charset="0"/>
              </a:rPr>
              <a:t>After you enable versioning for a bucket, you can never change it to an </a:t>
            </a:r>
            <a:r>
              <a:rPr lang="en-US" b="0" dirty="0" err="1">
                <a:ea typeface="Amazon Ember" panose="020B0603020204020204" pitchFamily="34" charset="0"/>
                <a:cs typeface="Amazon Ember" panose="020B0603020204020204" pitchFamily="34" charset="0"/>
              </a:rPr>
              <a:t>unversioned</a:t>
            </a:r>
            <a:r>
              <a:rPr lang="en-US" b="0" dirty="0">
                <a:ea typeface="Amazon Ember" panose="020B0603020204020204" pitchFamily="34" charset="0"/>
                <a:cs typeface="Amazon Ember" panose="020B0603020204020204" pitchFamily="34" charset="0"/>
              </a:rPr>
              <a:t> state. You can, however, suspend versioning on that bucket.</a:t>
            </a:r>
            <a:endParaRPr lang="en-US" sz="1200"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a:p>
            <a:endParaRPr lang="en-US" kern="1200" dirty="0">
              <a:solidFill>
                <a:schemeClr val="tx1"/>
              </a:solidFill>
              <a:effectLst/>
              <a:ea typeface="+mn-ea"/>
              <a:cs typeface="+mn-cs"/>
            </a:endParaRPr>
          </a:p>
          <a:p>
            <a:endParaRPr lang="en-US" dirty="0"/>
          </a:p>
          <a:p>
            <a:endParaRPr lang="en-US" b="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7022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Amazon S3 versioning using the AWS Management Console.</a:t>
            </a:r>
          </a:p>
        </p:txBody>
      </p:sp>
    </p:spTree>
    <p:extLst>
      <p:ext uri="{BB962C8B-B14F-4D97-AF65-F5344CB8AC3E}">
        <p14:creationId xmlns:p14="http://schemas.microsoft.com/office/powerpoint/2010/main" val="235606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Cross-origin resource sharing (CORS) defines a way for client web applications that are loaded in one domain to interact with resources in a different domain. With CORS support, you can build rich client-side web applications with Amazon S3 and selectively allow cross-origin access to your Amazon S3 resources.</a:t>
            </a:r>
          </a:p>
          <a:p>
            <a:r>
              <a:rPr lang="en-US" kern="1200" dirty="0">
                <a:solidFill>
                  <a:schemeClr val="tx1"/>
                </a:solidFill>
                <a:effectLst/>
                <a:latin typeface="Calibri" panose="020F0502020204030204" pitchFamily="34" charset="0"/>
                <a:ea typeface="+mn-ea"/>
                <a:cs typeface="+mn-cs"/>
              </a:rPr>
              <a:t> </a:t>
            </a:r>
          </a:p>
          <a:p>
            <a:r>
              <a:rPr lang="en-US" b="0" i="0" kern="1200" dirty="0">
                <a:solidFill>
                  <a:schemeClr val="tx1"/>
                </a:solidFill>
                <a:effectLst/>
                <a:latin typeface="Calibri" panose="020F0502020204030204" pitchFamily="34" charset="0"/>
                <a:ea typeface="+mn-ea"/>
                <a:cs typeface="+mn-cs"/>
              </a:rPr>
              <a:t>To configure your bucket to allow cross-origin requests, you create a CORS configuration. A CORS configuration is an XML document with rules that identify: </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The origins that you will allow to access your bucket.</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The operations (HTTP methods) that will support for each origin. In this example, PUT, POST, and DELETE </a:t>
            </a:r>
            <a:r>
              <a:rPr lang="en-US" sz="1100" dirty="0"/>
              <a:t>requests are allowed from the </a:t>
            </a:r>
            <a:r>
              <a:rPr lang="en-US" sz="1050" dirty="0">
                <a:latin typeface="Lucida Console" panose="020B0609040504020204" pitchFamily="49" charset="0"/>
              </a:rPr>
              <a:t>http://www.example.com</a:t>
            </a:r>
            <a:r>
              <a:rPr lang="en-US" sz="1100" dirty="0">
                <a:latin typeface="+mn-lt"/>
              </a:rPr>
              <a:t> </a:t>
            </a:r>
            <a:r>
              <a:rPr lang="en-US" sz="1100" dirty="0"/>
              <a:t>origin,</a:t>
            </a:r>
            <a:r>
              <a:rPr lang="en-US" sz="1100" b="0" i="0" kern="1200" dirty="0">
                <a:solidFill>
                  <a:schemeClr val="tx1"/>
                </a:solidFill>
                <a:effectLst/>
                <a:latin typeface="Calibri" panose="020F0502020204030204" pitchFamily="34" charset="0"/>
                <a:ea typeface="+mn-ea"/>
                <a:cs typeface="+mn-cs"/>
              </a:rPr>
              <a:t> which could be configured using Amazon Route 53 to be another S3 bucket.</a:t>
            </a:r>
            <a:endParaRPr lang="en-US"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Other operation-specific information.</a:t>
            </a:r>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For more information about CORS, see </a:t>
            </a:r>
            <a:r>
              <a:rPr lang="en-US" kern="1200" dirty="0">
                <a:solidFill>
                  <a:schemeClr val="tx1"/>
                </a:solidFill>
                <a:effectLst/>
                <a:ea typeface="+mn-ea"/>
                <a:cs typeface="+mn-cs"/>
              </a:rPr>
              <a:t>the </a:t>
            </a:r>
            <a:r>
              <a:rPr lang="en-US" sz="1100" dirty="0">
                <a:ea typeface="Amazon Ember Light" panose="020B0403020204020204" pitchFamily="34" charset="0"/>
                <a:cs typeface="Amazon Ember Light" panose="020B0403020204020204" pitchFamily="34" charset="0"/>
                <a:hlinkClick r:id="rId3"/>
              </a:rPr>
              <a:t>Cross-Origin Resource Sharing (CORS)</a:t>
            </a:r>
            <a:r>
              <a:rPr lang="en-US" sz="1100" dirty="0">
                <a:ea typeface="Amazon Ember Light" panose="020B0403020204020204" pitchFamily="34" charset="0"/>
                <a:cs typeface="Amazon Ember Light" panose="020B0403020204020204" pitchFamily="34" charset="0"/>
              </a:rPr>
              <a:t> </a:t>
            </a:r>
            <a:r>
              <a:rPr lang="en-US" dirty="0"/>
              <a:t>AWS documentation.</a:t>
            </a: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26537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a:t>
            </a:r>
            <a:r>
              <a:rPr lang="en-US" sz="1100" i="0" dirty="0"/>
              <a:t>Module 3 – Guided Lab: Hosting a Static Website.</a:t>
            </a:r>
          </a:p>
        </p:txBody>
      </p:sp>
    </p:spTree>
    <p:extLst>
      <p:ext uri="{BB962C8B-B14F-4D97-AF65-F5344CB8AC3E}">
        <p14:creationId xmlns:p14="http://schemas.microsoft.com/office/powerpoint/2010/main" val="315866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77458"/>
          </a:xfrm>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The simplest architecture</a:t>
            </a:r>
          </a:p>
          <a:p>
            <a:pPr marL="228600" indent="-228600">
              <a:buFont typeface="+mj-lt"/>
              <a:buAutoNum type="arabicPeriod"/>
            </a:pPr>
            <a:r>
              <a:rPr lang="en-US" sz="1100" kern="1200" dirty="0">
                <a:solidFill>
                  <a:schemeClr val="tx1"/>
                </a:solidFill>
                <a:effectLst/>
                <a:latin typeface="+mn-lt"/>
                <a:ea typeface="+mn-ea"/>
                <a:cs typeface="+mn-cs"/>
              </a:rPr>
              <a:t>Using Amazon S3</a:t>
            </a:r>
          </a:p>
          <a:p>
            <a:pPr marL="228600" indent="-228600">
              <a:buFont typeface="+mj-lt"/>
              <a:buAutoNum type="arabicPeriod"/>
            </a:pPr>
            <a:r>
              <a:rPr lang="en-US" sz="1100" kern="1200" dirty="0">
                <a:solidFill>
                  <a:schemeClr val="tx1"/>
                </a:solidFill>
                <a:effectLst/>
                <a:latin typeface="+mn-lt"/>
                <a:ea typeface="+mn-ea"/>
                <a:cs typeface="+mn-cs"/>
              </a:rPr>
              <a:t>Storing data in Amazon S3</a:t>
            </a:r>
          </a:p>
          <a:p>
            <a:pPr marL="228600" indent="-228600">
              <a:buFont typeface="+mj-lt"/>
              <a:buAutoNum type="arabicPeriod"/>
            </a:pPr>
            <a:r>
              <a:rPr lang="en-US" sz="1100" kern="1200" dirty="0">
                <a:solidFill>
                  <a:schemeClr val="tx1"/>
                </a:solidFill>
                <a:effectLst/>
                <a:latin typeface="+mn-lt"/>
                <a:ea typeface="+mn-ea"/>
                <a:cs typeface="+mn-cs"/>
              </a:rPr>
              <a:t>Moving data to and from Amazon S3</a:t>
            </a:r>
          </a:p>
          <a:p>
            <a:pPr marL="228600" indent="-228600">
              <a:buFont typeface="+mj-lt"/>
              <a:buAutoNum type="arabicPeriod"/>
            </a:pPr>
            <a:r>
              <a:rPr lang="en-US" sz="1100" kern="1200" dirty="0">
                <a:solidFill>
                  <a:schemeClr val="tx1"/>
                </a:solidFill>
                <a:effectLst/>
                <a:latin typeface="+mn-lt"/>
                <a:ea typeface="+mn-ea"/>
                <a:cs typeface="+mn-cs"/>
              </a:rPr>
              <a:t>Choosing Regions for your architecture</a:t>
            </a:r>
          </a:p>
          <a:p>
            <a:pPr marL="228600" indent="-228600">
              <a:buFont typeface="+mj-lt"/>
              <a:buAutoNum type="arabicPeriod"/>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kern="1200" dirty="0">
                <a:solidFill>
                  <a:schemeClr val="tx1"/>
                </a:solidFill>
                <a:effectLst/>
                <a:latin typeface="+mn-lt"/>
                <a:ea typeface="+mn-ea"/>
                <a:cs typeface="+mn-cs"/>
              </a:rPr>
              <a:t>This module also includes: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100" kern="1200" dirty="0">
              <a:solidFill>
                <a:schemeClr val="tx1"/>
              </a:solidFill>
              <a:effectLst/>
              <a:latin typeface="+mn-lt"/>
              <a:ea typeface="+mn-ea"/>
              <a:cs typeface="+mn-cs"/>
            </a:endParaRPr>
          </a:p>
          <a:p>
            <a:pPr marL="228600" indent="-228600">
              <a:buFont typeface="Arial" panose="020B0604020202020204" pitchFamily="34" charset="0"/>
              <a:buChar char="•"/>
            </a:pPr>
            <a:r>
              <a:rPr lang="en-US" sz="1100" kern="1200" dirty="0">
                <a:solidFill>
                  <a:schemeClr val="tx1"/>
                </a:solidFill>
                <a:effectLst/>
                <a:latin typeface="+mn-lt"/>
                <a:ea typeface="+mn-ea"/>
                <a:cs typeface="+mn-cs"/>
              </a:rPr>
              <a:t>An </a:t>
            </a:r>
            <a:r>
              <a:rPr lang="en-US" sz="1100" b="0" i="1" kern="1200" dirty="0">
                <a:solidFill>
                  <a:schemeClr val="tx1"/>
                </a:solidFill>
                <a:effectLst/>
                <a:latin typeface="+mn-lt"/>
                <a:ea typeface="+mn-ea"/>
                <a:cs typeface="+mn-cs"/>
              </a:rPr>
              <a:t>educator-led demonstration </a:t>
            </a:r>
            <a:r>
              <a:rPr lang="en-US" sz="1100" kern="1200" dirty="0">
                <a:solidFill>
                  <a:schemeClr val="tx1"/>
                </a:solidFill>
                <a:effectLst/>
                <a:latin typeface="+mn-lt"/>
                <a:ea typeface="+mn-ea"/>
                <a:cs typeface="+mn-cs"/>
              </a:rPr>
              <a:t>that will show you how the </a:t>
            </a:r>
            <a:r>
              <a:rPr lang="en-US" sz="1100" b="0" i="1" kern="1200" dirty="0">
                <a:solidFill>
                  <a:schemeClr val="tx1"/>
                </a:solidFill>
                <a:effectLst/>
                <a:latin typeface="+mn-lt"/>
                <a:ea typeface="+mn-ea"/>
                <a:cs typeface="+mn-cs"/>
              </a:rPr>
              <a:t>Amazon S3 versioning </a:t>
            </a:r>
            <a:r>
              <a:rPr lang="en-US" sz="1100" kern="1200" dirty="0">
                <a:solidFill>
                  <a:schemeClr val="tx1"/>
                </a:solidFill>
                <a:effectLst/>
                <a:latin typeface="+mn-lt"/>
                <a:ea typeface="+mn-ea"/>
                <a:cs typeface="+mn-cs"/>
              </a:rPr>
              <a:t>feature works.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An </a:t>
            </a:r>
            <a:r>
              <a:rPr lang="en-US" sz="1100" b="0" i="1" kern="1200" dirty="0">
                <a:solidFill>
                  <a:schemeClr val="tx1"/>
                </a:solidFill>
                <a:effectLst/>
                <a:latin typeface="+mn-lt"/>
                <a:ea typeface="+mn-ea"/>
                <a:cs typeface="+mn-cs"/>
              </a:rPr>
              <a:t>educator-led demonstration </a:t>
            </a:r>
            <a:r>
              <a:rPr lang="en-US" sz="1100" kern="1200" dirty="0">
                <a:solidFill>
                  <a:schemeClr val="tx1"/>
                </a:solidFill>
                <a:effectLst/>
                <a:latin typeface="+mn-lt"/>
                <a:ea typeface="+mn-ea"/>
                <a:cs typeface="+mn-cs"/>
              </a:rPr>
              <a:t>that will show you how to configure </a:t>
            </a:r>
            <a:r>
              <a:rPr lang="en-US" sz="1100" b="0" i="1" kern="1200" dirty="0">
                <a:solidFill>
                  <a:schemeClr val="tx1"/>
                </a:solidFill>
                <a:effectLst/>
                <a:latin typeface="+mn-lt"/>
                <a:ea typeface="+mn-ea"/>
                <a:cs typeface="+mn-cs"/>
              </a:rPr>
              <a:t>Amazon S3 Transfer Acceleration</a:t>
            </a:r>
            <a:r>
              <a:rPr lang="en-US" sz="1100" kern="1200" dirty="0">
                <a:solidFill>
                  <a:schemeClr val="tx1"/>
                </a:solidFill>
                <a:effectLst/>
                <a:latin typeface="+mn-lt"/>
                <a:ea typeface="+mn-ea"/>
                <a:cs typeface="+mn-cs"/>
              </a:rPr>
              <a:t>.</a:t>
            </a:r>
          </a:p>
          <a:p>
            <a:pPr marL="228600" indent="-228600">
              <a:buFont typeface="Arial" panose="020B0604020202020204" pitchFamily="34" charset="0"/>
              <a:buChar char="•"/>
            </a:pPr>
            <a:r>
              <a:rPr lang="en-US" sz="1100" kern="1200" dirty="0">
                <a:solidFill>
                  <a:schemeClr val="tx1"/>
                </a:solidFill>
                <a:effectLst/>
                <a:latin typeface="+mn-lt"/>
                <a:ea typeface="+mn-ea"/>
                <a:cs typeface="+mn-cs"/>
              </a:rPr>
              <a:t>A </a:t>
            </a:r>
            <a:r>
              <a:rPr lang="en-US" sz="1100" b="0" i="1" u="none" kern="1200" dirty="0">
                <a:solidFill>
                  <a:schemeClr val="tx1"/>
                </a:solidFill>
                <a:effectLst/>
                <a:latin typeface="+mn-lt"/>
                <a:ea typeface="+mn-ea"/>
                <a:cs typeface="+mn-cs"/>
              </a:rPr>
              <a:t>hands-on guided lab</a:t>
            </a:r>
            <a:r>
              <a:rPr lang="en-US" sz="1100" b="0" kern="1200" dirty="0">
                <a:solidFill>
                  <a:schemeClr val="tx1"/>
                </a:solidFill>
                <a:effectLst/>
                <a:latin typeface="+mn-lt"/>
                <a:ea typeface="+mn-ea"/>
                <a:cs typeface="+mn-cs"/>
              </a:rPr>
              <a:t>,</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where detailed step-by-step instructions explain how to </a:t>
            </a:r>
            <a:r>
              <a:rPr lang="en-US" sz="1100" b="0" i="1" kern="1200" dirty="0">
                <a:solidFill>
                  <a:schemeClr val="tx1"/>
                </a:solidFill>
                <a:effectLst/>
                <a:latin typeface="+mn-lt"/>
                <a:ea typeface="+mn-ea"/>
                <a:cs typeface="+mn-cs"/>
              </a:rPr>
              <a:t>create an Amazon S3 bucket and configure it to host a simple website.</a:t>
            </a:r>
          </a:p>
          <a:p>
            <a:pPr marL="228600" indent="-228600">
              <a:buFont typeface="Arial" panose="020B0604020202020204" pitchFamily="34" charset="0"/>
              <a:buChar char="•"/>
            </a:pPr>
            <a:r>
              <a:rPr lang="en-US" sz="1100" kern="1200" dirty="0">
                <a:solidFill>
                  <a:schemeClr val="tx1"/>
                </a:solidFill>
                <a:effectLst/>
                <a:latin typeface="+mn-lt"/>
                <a:ea typeface="+mn-ea"/>
                <a:cs typeface="+mn-cs"/>
              </a:rPr>
              <a:t>A </a:t>
            </a:r>
            <a:r>
              <a:rPr lang="en-US" sz="1100" b="0" i="1" kern="1200" dirty="0">
                <a:solidFill>
                  <a:schemeClr val="tx1"/>
                </a:solidFill>
                <a:effectLst/>
                <a:latin typeface="+mn-lt"/>
                <a:ea typeface="+mn-ea"/>
                <a:cs typeface="+mn-cs"/>
              </a:rPr>
              <a:t>hands-on challenge lab where </a:t>
            </a:r>
            <a:r>
              <a:rPr lang="en-US" sz="1100" kern="1200" dirty="0">
                <a:solidFill>
                  <a:schemeClr val="tx1"/>
                </a:solidFill>
                <a:effectLst/>
                <a:latin typeface="+mn-lt"/>
                <a:ea typeface="+mn-ea"/>
                <a:cs typeface="+mn-cs"/>
              </a:rPr>
              <a:t>you will </a:t>
            </a:r>
            <a:r>
              <a:rPr lang="en-US" sz="1100" b="0" i="1" kern="1200" dirty="0">
                <a:solidFill>
                  <a:schemeClr val="tx1"/>
                </a:solidFill>
                <a:effectLst/>
                <a:latin typeface="+mn-lt"/>
                <a:ea typeface="+mn-ea"/>
                <a:cs typeface="+mn-cs"/>
              </a:rPr>
              <a:t>deploy a static website to support the café scenario</a:t>
            </a:r>
            <a:r>
              <a:rPr lang="en-US" sz="1100" kern="1200" dirty="0">
                <a:solidFill>
                  <a:schemeClr val="tx1"/>
                </a:solidFill>
                <a:effectLst/>
                <a:latin typeface="+mn-lt"/>
                <a:ea typeface="+mn-ea"/>
                <a:cs typeface="+mn-cs"/>
              </a:rPr>
              <a:t>. You will be provided with limited guidance because the tasks that are involved closely mirror the guided lab activity that you completed earlier in the module.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0" i="1" kern="1200" dirty="0">
                <a:solidFill>
                  <a:schemeClr val="tx1"/>
                </a:solidFill>
                <a:effectLst/>
                <a:latin typeface="+mn-lt"/>
                <a:ea typeface="+mn-ea"/>
                <a:cs typeface="+mn-cs"/>
              </a:rPr>
              <a:t>knowledge check </a:t>
            </a:r>
            <a:r>
              <a:rPr lang="en-US" sz="1100" kern="1200" dirty="0">
                <a:solidFill>
                  <a:schemeClr val="tx1"/>
                </a:solidFill>
                <a:effectLst/>
                <a:latin typeface="+mn-lt"/>
                <a:ea typeface="+mn-ea"/>
                <a:cs typeface="+mn-cs"/>
              </a:rPr>
              <a:t>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guided lab, you will complete the following tasks:</a:t>
            </a:r>
          </a:p>
          <a:p>
            <a:endParaRPr lang="en-US" dirty="0"/>
          </a:p>
          <a:p>
            <a:pPr marL="228600" indent="-228600">
              <a:buFont typeface="+mj-lt"/>
              <a:buAutoNum type="arabicPeriod"/>
            </a:pPr>
            <a:r>
              <a:rPr lang="en-US" dirty="0"/>
              <a:t>Create a bucket in Amazon S3</a:t>
            </a:r>
          </a:p>
          <a:p>
            <a:pPr marL="228600" indent="-228600">
              <a:buFont typeface="+mj-lt"/>
              <a:buAutoNum type="arabicPeriod"/>
            </a:pPr>
            <a:r>
              <a:rPr lang="en-US" dirty="0"/>
              <a:t>Upload content to your bucket</a:t>
            </a:r>
          </a:p>
          <a:p>
            <a:pPr marL="228600" indent="-228600">
              <a:buFont typeface="+mj-lt"/>
              <a:buAutoNum type="arabicPeriod"/>
            </a:pPr>
            <a:r>
              <a:rPr lang="en-US" dirty="0"/>
              <a:t>Enable access to the objects</a:t>
            </a:r>
          </a:p>
          <a:p>
            <a:pPr marL="228600" indent="-228600">
              <a:buFont typeface="+mj-lt"/>
              <a:buAutoNum type="arabicPeriod"/>
            </a:pPr>
            <a:r>
              <a:rPr lang="en-US" dirty="0"/>
              <a:t>Update the website</a:t>
            </a:r>
          </a:p>
        </p:txBody>
      </p:sp>
    </p:spTree>
    <p:extLst>
      <p:ext uri="{BB962C8B-B14F-4D97-AF65-F5344CB8AC3E}">
        <p14:creationId xmlns:p14="http://schemas.microsoft.com/office/powerpoint/2010/main" val="74236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p:txBody>
      </p:sp>
    </p:spTree>
    <p:extLst>
      <p:ext uri="{BB962C8B-B14F-4D97-AF65-F5344CB8AC3E}">
        <p14:creationId xmlns:p14="http://schemas.microsoft.com/office/powerpoint/2010/main" val="809664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3907405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You</a:t>
            </a:r>
            <a:r>
              <a:rPr lang="en-US" kern="1200" baseline="0" dirty="0">
                <a:solidFill>
                  <a:schemeClr val="tx1"/>
                </a:solidFill>
                <a:effectLst/>
                <a:latin typeface="Calibri" panose="020F0502020204030204" pitchFamily="34" charset="0"/>
                <a:ea typeface="+mn-ea"/>
                <a:cs typeface="+mn-cs"/>
              </a:rPr>
              <a:t> can also use </a:t>
            </a:r>
            <a:r>
              <a:rPr lang="en-US" kern="1200" dirty="0">
                <a:solidFill>
                  <a:schemeClr val="tx1"/>
                </a:solidFill>
                <a:effectLst/>
                <a:latin typeface="Calibri" panose="020F0502020204030204" pitchFamily="34" charset="0"/>
                <a:ea typeface="+mn-ea"/>
                <a:cs typeface="+mn-cs"/>
              </a:rPr>
              <a:t>Amazon S3 as a data store for computation or large-scale analytics, such as financial transaction analysis, clickstream analytics, and media transcoding. Amazon S3 can support these workloads because of its horizontal scaling ability, which enables multiple concurrent transactions.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In the example here, an Amazon Elastic Compute Cloud (Amazon EC2) Spot Fleet is spun up when the bid price for Spot </a:t>
            </a:r>
            <a:r>
              <a:rPr lang="en-US" dirty="0">
                <a:latin typeface="Calibri" panose="020F0502020204030204" pitchFamily="34" charset="0"/>
              </a:rPr>
              <a:t>I</a:t>
            </a:r>
            <a:r>
              <a:rPr lang="en-US" kern="1200" dirty="0">
                <a:solidFill>
                  <a:schemeClr val="tx1"/>
                </a:solidFill>
                <a:effectLst/>
                <a:latin typeface="Calibri" panose="020F0502020204030204" pitchFamily="34" charset="0"/>
                <a:ea typeface="+mn-ea"/>
                <a:cs typeface="+mn-cs"/>
              </a:rPr>
              <a:t>nstances is low, or when an Amazon EMR cluster is spun up. Regardless, after the compute capacity is available, </a:t>
            </a:r>
            <a:r>
              <a:rPr lang="en-US" i="1" kern="1200" dirty="0">
                <a:solidFill>
                  <a:schemeClr val="tx1"/>
                </a:solidFill>
                <a:effectLst/>
                <a:latin typeface="Calibri" panose="020F0502020204030204" pitchFamily="34" charset="0"/>
                <a:ea typeface="+mn-ea"/>
                <a:cs typeface="+mn-cs"/>
              </a:rPr>
              <a:t>raw unprocessed </a:t>
            </a:r>
            <a:r>
              <a:rPr lang="en-US" kern="1200" dirty="0">
                <a:solidFill>
                  <a:schemeClr val="tx1"/>
                </a:solidFill>
                <a:effectLst/>
                <a:latin typeface="Calibri" panose="020F0502020204030204" pitchFamily="34" charset="0"/>
                <a:ea typeface="+mn-ea"/>
                <a:cs typeface="+mn-cs"/>
              </a:rPr>
              <a:t>data i</a:t>
            </a:r>
            <a:r>
              <a:rPr lang="en-US" dirty="0">
                <a:latin typeface="Calibri" panose="020F0502020204030204" pitchFamily="34" charset="0"/>
              </a:rPr>
              <a:t>s extracted from Amazon S3 and also from another data source. The data is run through compute algorithms that integrate and transform it. The resulting </a:t>
            </a:r>
            <a:r>
              <a:rPr lang="en-US" i="1" dirty="0">
                <a:latin typeface="Calibri" panose="020F0502020204030204" pitchFamily="34" charset="0"/>
              </a:rPr>
              <a:t>processed</a:t>
            </a:r>
            <a:r>
              <a:rPr lang="en-US" dirty="0">
                <a:latin typeface="Calibri" panose="020F0502020204030204" pitchFamily="34" charset="0"/>
              </a:rPr>
              <a:t> data is loaded into a different Amazon S3 bucket. Now that the data has been processed, the compute capacity is terminated to save on costs. Finally, an analytics tool, such as Amazon QuickSight, might be used to harvest meaningful insights from the processed data. This is just one example scenario of how Amazon S3 can play an essential role for data storage in a large-scale analytics solutions architecture.</a:t>
            </a:r>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37198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In the fourth and final use </a:t>
            </a:r>
            <a:r>
              <a:rPr lang="en-US" dirty="0">
                <a:latin typeface="Calibri" panose="020F0502020204030204" pitchFamily="34" charset="0"/>
              </a:rPr>
              <a:t>case discussed in this module, Amazon S3 is used as a data backup solution. </a:t>
            </a:r>
            <a:r>
              <a:rPr lang="en-US" kern="1200" dirty="0">
                <a:solidFill>
                  <a:schemeClr val="tx1"/>
                </a:solidFill>
                <a:effectLst/>
                <a:latin typeface="Calibri" panose="020F0502020204030204" pitchFamily="34" charset="0"/>
                <a:ea typeface="+mn-ea"/>
                <a:cs typeface="+mn-cs"/>
              </a:rPr>
              <a:t>Because of its highly durable and scalable nature, Amazon S3 works well as a data backup and archival tool.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In the scenario, data is backed up from an on-premises corporate data center, and also from a large number of Amazon EC2 servers. These servers run applications that generate data.</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lvl="0" defTabSz="913395">
              <a:defRPr/>
            </a:pPr>
            <a:r>
              <a:rPr lang="en-US" kern="1200" dirty="0">
                <a:solidFill>
                  <a:schemeClr val="tx1"/>
                </a:solidFill>
                <a:effectLst/>
                <a:latin typeface="Calibri" panose="020F0502020204030204" pitchFamily="34" charset="0"/>
                <a:ea typeface="+mn-ea"/>
                <a:cs typeface="+mn-cs"/>
              </a:rPr>
              <a:t>Additionally, you can move long-term data from Amazon S3 standard storage to Amazon Simple Storage Service Glacier. This process will discussed in further detail later in this module. Another Amazon S3 option you </a:t>
            </a:r>
            <a:r>
              <a:rPr lang="en-US" dirty="0">
                <a:latin typeface="Calibri" panose="020F0502020204030204" pitchFamily="34" charset="0"/>
              </a:rPr>
              <a:t>can configure on your buckets—to achieve even higher levels of </a:t>
            </a:r>
            <a:r>
              <a:rPr lang="en-US" kern="1200" dirty="0">
                <a:solidFill>
                  <a:schemeClr val="tx1"/>
                </a:solidFill>
                <a:effectLst/>
                <a:latin typeface="Calibri" panose="020F0502020204030204" pitchFamily="34" charset="0"/>
                <a:ea typeface="+mn-ea"/>
                <a:cs typeface="+mn-cs"/>
              </a:rPr>
              <a:t>durability—is </a:t>
            </a:r>
            <a:r>
              <a:rPr lang="en-US" i="1" kern="1200" dirty="0">
                <a:solidFill>
                  <a:schemeClr val="tx1"/>
                </a:solidFill>
                <a:effectLst/>
                <a:latin typeface="Calibri" panose="020F0502020204030204" pitchFamily="34" charset="0"/>
                <a:ea typeface="+mn-ea"/>
                <a:cs typeface="+mn-cs"/>
              </a:rPr>
              <a:t>cross-Region replication</a:t>
            </a:r>
            <a:r>
              <a:rPr lang="en-US" b="1" kern="1200" dirty="0">
                <a:solidFill>
                  <a:schemeClr val="tx1"/>
                </a:solidFill>
                <a:effectLst/>
                <a:latin typeface="Calibri" panose="020F0502020204030204" pitchFamily="34" charset="0"/>
                <a:ea typeface="+mn-ea"/>
                <a:cs typeface="+mn-cs"/>
              </a:rPr>
              <a:t>. </a:t>
            </a:r>
            <a:r>
              <a:rPr lang="en-US" b="0" kern="1200" dirty="0">
                <a:solidFill>
                  <a:schemeClr val="tx1"/>
                </a:solidFill>
                <a:effectLst/>
                <a:latin typeface="Calibri" panose="020F0502020204030204" pitchFamily="34" charset="0"/>
                <a:ea typeface="+mn-ea"/>
                <a:cs typeface="+mn-cs"/>
              </a:rPr>
              <a:t>In cross-Region replication, </a:t>
            </a:r>
            <a:r>
              <a:rPr lang="en-US" kern="1200" dirty="0">
                <a:solidFill>
                  <a:schemeClr val="tx1"/>
                </a:solidFill>
                <a:effectLst/>
                <a:latin typeface="Calibri" panose="020F0502020204030204" pitchFamily="34" charset="0"/>
                <a:ea typeface="+mn-ea"/>
                <a:cs typeface="+mn-cs"/>
              </a:rPr>
              <a:t>objects that are </a:t>
            </a:r>
            <a:r>
              <a:rPr lang="en-US" dirty="0">
                <a:latin typeface="Calibri" panose="020F0502020204030204" pitchFamily="34" charset="0"/>
              </a:rPr>
              <a:t>uploaded to a bucket in one Region </a:t>
            </a:r>
            <a:r>
              <a:rPr lang="en-US" kern="1200" dirty="0">
                <a:solidFill>
                  <a:schemeClr val="tx1"/>
                </a:solidFill>
                <a:effectLst/>
                <a:latin typeface="Calibri" panose="020F0502020204030204" pitchFamily="34" charset="0"/>
                <a:ea typeface="+mn-ea"/>
                <a:cs typeface="+mn-cs"/>
              </a:rPr>
              <a:t>will be automatically copied to other S3 buckets in other Regions.</a:t>
            </a:r>
          </a:p>
          <a:p>
            <a:endParaRPr lang="en-US" dirty="0"/>
          </a:p>
        </p:txBody>
      </p:sp>
    </p:spTree>
    <p:extLst>
      <p:ext uri="{BB962C8B-B14F-4D97-AF65-F5344CB8AC3E}">
        <p14:creationId xmlns:p14="http://schemas.microsoft.com/office/powerpoint/2010/main" val="3469819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25941"/>
          </a:xfrm>
        </p:spPr>
        <p:txBody>
          <a:bodyPr/>
          <a:lstStyle/>
          <a:p>
            <a:r>
              <a:rPr lang="en-US" dirty="0"/>
              <a:t>Many customers develop big data analytics applications that use Amazon S3 for object storage. These applications often require access to an object immediately after a write. Prior to December, 2020, Amazon S3 provided </a:t>
            </a:r>
            <a:r>
              <a:rPr lang="en-US" b="0" dirty="0"/>
              <a:t>eventual consistency </a:t>
            </a:r>
            <a:r>
              <a:rPr lang="en-US" dirty="0"/>
              <a:t>for overwrite PUTS and DELETES in all Regions. However, Amazon S3 is now </a:t>
            </a:r>
            <a:r>
              <a:rPr lang="en-US" i="1" dirty="0"/>
              <a:t>strongly consistent </a:t>
            </a:r>
            <a:r>
              <a:rPr lang="en-US" dirty="0"/>
              <a:t>for all new and existing S3 objects in all AWS Regions.</a:t>
            </a:r>
          </a:p>
          <a:p>
            <a:endParaRPr lang="en-US" dirty="0"/>
          </a:p>
          <a:p>
            <a:r>
              <a:rPr lang="en-US" dirty="0"/>
              <a:t>Amazon S3 achieves high availability by replicating data across multiple servers within AWS data centers. If a PUT request is successful, the data is safely stored. Any read (GET or LIST) that is initiated following a successful PUT response will return the data written by the PUT. This strong read-after-write consistency exists automatically for all applications, without changes to performance or availability. </a:t>
            </a:r>
          </a:p>
          <a:p>
            <a:endParaRPr lang="en-US" dirty="0"/>
          </a:p>
          <a:p>
            <a:r>
              <a:rPr lang="en-US" dirty="0"/>
              <a:t>S</a:t>
            </a:r>
            <a:r>
              <a:rPr lang="en-US" sz="1100" b="0" i="0" kern="1200" dirty="0">
                <a:solidFill>
                  <a:schemeClr val="tx1"/>
                </a:solidFill>
                <a:effectLst/>
                <a:latin typeface="+mn-lt"/>
                <a:ea typeface="+mn-ea"/>
                <a:cs typeface="+mn-cs"/>
              </a:rPr>
              <a:t>trong consistency simplifies the migration of on-premises analytics workloads by removing the need to make changes to support applications. It also removes the need for extra infrastructure, such as S3Guard, to provide strong consistency.</a:t>
            </a:r>
          </a:p>
          <a:p>
            <a:endParaRPr lang="en-US" sz="1100" b="0" i="0" kern="1200" dirty="0">
              <a:solidFill>
                <a:schemeClr val="tx1"/>
              </a:solidFill>
              <a:effectLst/>
              <a:latin typeface="+mn-lt"/>
              <a:ea typeface="+mn-ea"/>
              <a:cs typeface="+mn-cs"/>
            </a:endParaRPr>
          </a:p>
          <a:p>
            <a:r>
              <a:rPr lang="en-US" dirty="0"/>
              <a:t>While objects are strongly consistent, Amazon </a:t>
            </a:r>
            <a:r>
              <a:rPr lang="en-US" i="1" dirty="0"/>
              <a:t>S3 b</a:t>
            </a:r>
            <a:r>
              <a:rPr lang="en-US" sz="1100" b="0" i="1" kern="1200" dirty="0">
                <a:solidFill>
                  <a:schemeClr val="tx1"/>
                </a:solidFill>
                <a:effectLst/>
                <a:latin typeface="+mn-lt"/>
                <a:ea typeface="+mn-ea"/>
                <a:cs typeface="+mn-cs"/>
              </a:rPr>
              <a:t>ucket configurations </a:t>
            </a:r>
            <a:r>
              <a:rPr lang="en-US" sz="1100" b="0" i="0" kern="1200" dirty="0">
                <a:solidFill>
                  <a:schemeClr val="tx1"/>
                </a:solidFill>
                <a:effectLst/>
                <a:latin typeface="+mn-lt"/>
                <a:ea typeface="+mn-ea"/>
                <a:cs typeface="+mn-cs"/>
              </a:rPr>
              <a:t>have an </a:t>
            </a:r>
            <a:r>
              <a:rPr lang="en-US" sz="1100" b="0" i="1" kern="1200" dirty="0">
                <a:solidFill>
                  <a:schemeClr val="tx1"/>
                </a:solidFill>
                <a:effectLst/>
                <a:latin typeface="+mn-lt"/>
                <a:ea typeface="+mn-ea"/>
                <a:cs typeface="+mn-cs"/>
              </a:rPr>
              <a:t>eventual consistency </a:t>
            </a:r>
            <a:r>
              <a:rPr lang="en-US" sz="1100" b="0" i="0" kern="1200" dirty="0">
                <a:solidFill>
                  <a:schemeClr val="tx1"/>
                </a:solidFill>
                <a:effectLst/>
                <a:latin typeface="+mn-lt"/>
                <a:ea typeface="+mn-ea"/>
                <a:cs typeface="+mn-cs"/>
              </a:rPr>
              <a:t>model. For example, if you delete a bucket and immediately list all buckets, the deleted bucket might still appear in the list. However, within a short period of time, if you run the list bucket command again, the deleted bucket will no longer appear in the list buckets results.</a:t>
            </a:r>
          </a:p>
          <a:p>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For more details, read the </a:t>
            </a:r>
            <a:r>
              <a:rPr kumimoji="0" lang="en-US" sz="1100" b="0" i="0" u="none" strike="noStrike" kern="1200" cap="none" spc="0" normalizeH="0" baseline="0" noProof="0" dirty="0">
                <a:ln>
                  <a:noFill/>
                </a:ln>
                <a:solidFill>
                  <a:schemeClr val="tx1"/>
                </a:solidFill>
                <a:effectLst/>
                <a:uLnTx/>
                <a:uFillTx/>
                <a:latin typeface="+mn-lt"/>
                <a:ea typeface="Amazon Ember" panose="02000000000000000000" pitchFamily="2" charset="0"/>
                <a:cs typeface="+mn-cs"/>
                <a:hlinkClick r:id="rId3"/>
              </a:rPr>
              <a:t>Amazon S3 strong consistency</a:t>
            </a:r>
            <a:r>
              <a:rPr kumimoji="0" lang="en-US" sz="1100" b="0" i="0" u="none" strike="noStrike" kern="1200" cap="none" spc="0" normalizeH="0" baseline="0" noProof="0" dirty="0">
                <a:ln>
                  <a:noFill/>
                </a:ln>
                <a:solidFill>
                  <a:schemeClr val="tx1"/>
                </a:solidFill>
                <a:effectLst/>
                <a:uLnTx/>
                <a:uFillTx/>
                <a:latin typeface="+mn-lt"/>
                <a:ea typeface="Amazon Ember" panose="02000000000000000000" pitchFamily="2" charset="0"/>
                <a:cs typeface="+mn-cs"/>
              </a:rPr>
              <a:t> d</a:t>
            </a:r>
            <a:r>
              <a:rPr lang="en-US" dirty="0" err="1"/>
              <a:t>ocumentation</a:t>
            </a:r>
            <a:r>
              <a:rPr lang="en-US" dirty="0"/>
              <a:t>. </a:t>
            </a:r>
          </a:p>
          <a:p>
            <a:endParaRPr lang="en-US" dirty="0"/>
          </a:p>
        </p:txBody>
      </p:sp>
    </p:spTree>
    <p:extLst>
      <p:ext uri="{BB962C8B-B14F-4D97-AF65-F5344CB8AC3E}">
        <p14:creationId xmlns:p14="http://schemas.microsoft.com/office/powerpoint/2010/main" val="39415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Buckets must have a globally unique name and are defined at the Region level</a:t>
            </a:r>
          </a:p>
          <a:p>
            <a:pPr marL="171450" indent="-171450">
              <a:buFont typeface="Arial" panose="020B0604020202020204" pitchFamily="34" charset="0"/>
              <a:buChar char="•"/>
            </a:pPr>
            <a:r>
              <a:rPr lang="en-US" dirty="0"/>
              <a:t>Buckets are private and protected by default</a:t>
            </a:r>
          </a:p>
          <a:p>
            <a:pPr marL="171450" indent="-171450">
              <a:buFont typeface="Arial" panose="020B0604020202020204" pitchFamily="34" charset="0"/>
              <a:buChar char="•"/>
            </a:pPr>
            <a:r>
              <a:rPr lang="en-US" dirty="0"/>
              <a:t>Amazon S3 security can be configured with IAM policies, bucket policies, access control lists, S3 access points, and </a:t>
            </a:r>
            <a:r>
              <a:rPr lang="en-US" dirty="0" err="1"/>
              <a:t>presigned</a:t>
            </a:r>
            <a:r>
              <a:rPr lang="en-US" dirty="0"/>
              <a:t> URLs</a:t>
            </a:r>
          </a:p>
          <a:p>
            <a:pPr marL="171450" indent="-171450">
              <a:buFont typeface="Arial" panose="020B0604020202020204" pitchFamily="34" charset="0"/>
              <a:buChar char="•"/>
            </a:pPr>
            <a:r>
              <a:rPr lang="en-US" sz="1100" dirty="0">
                <a:latin typeface="+mn-lt"/>
                <a:ea typeface="Amazon Ember" panose="02000000000000000000" pitchFamily="2" charset="0"/>
              </a:rPr>
              <a:t>Amazon S3 is</a:t>
            </a:r>
            <a:r>
              <a:rPr lang="en-US" sz="1100" dirty="0">
                <a:latin typeface="Amazon Ember" panose="02000000000000000000" pitchFamily="2" charset="0"/>
                <a:ea typeface="Amazon Ember" panose="02000000000000000000" pitchFamily="2" charset="0"/>
              </a:rPr>
              <a:t> </a:t>
            </a:r>
            <a:r>
              <a:rPr lang="en-US" sz="1100" dirty="0">
                <a:solidFill>
                  <a:schemeClr val="accent5"/>
                </a:solidFill>
                <a:latin typeface="Amazon Ember" panose="02000000000000000000" pitchFamily="2" charset="0"/>
                <a:ea typeface="Amazon Ember" panose="02000000000000000000" pitchFamily="2" charset="0"/>
              </a:rPr>
              <a:t>strongly consistent </a:t>
            </a:r>
            <a:r>
              <a:rPr lang="en-US" sz="1100" dirty="0">
                <a:latin typeface="+mn-lt"/>
                <a:ea typeface="Amazon Ember" panose="02000000000000000000" pitchFamily="2" charset="0"/>
              </a:rPr>
              <a:t>for all new and existing objects in all Regions</a:t>
            </a:r>
          </a:p>
          <a:p>
            <a:pPr marL="171450" indent="-171450">
              <a:buFont typeface="Arial" panose="020B0604020202020204" pitchFamily="34" charset="0"/>
              <a:buChar char="•"/>
            </a:pPr>
            <a:r>
              <a:rPr lang="en-US" dirty="0"/>
              <a:t>5 TB is the maximum size of a single object, but you can store a virtually unlimited number of objects</a:t>
            </a:r>
          </a:p>
          <a:p>
            <a:pPr marL="171450" indent="-171450">
              <a:buFont typeface="Arial" panose="020B0604020202020204" pitchFamily="34" charset="0"/>
              <a:buChar char="•"/>
            </a:pPr>
            <a:r>
              <a:rPr lang="en-US" dirty="0"/>
              <a:t>Amazon S3 is often used as a data store for computation and analytics, and as a backup and archive service for critical data</a:t>
            </a:r>
          </a:p>
        </p:txBody>
      </p:sp>
    </p:spTree>
    <p:extLst>
      <p:ext uri="{BB962C8B-B14F-4D97-AF65-F5344CB8AC3E}">
        <p14:creationId xmlns:p14="http://schemas.microsoft.com/office/powerpoint/2010/main" val="1868837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Storing data in Amazon S3.</a:t>
            </a:r>
          </a:p>
        </p:txBody>
      </p:sp>
    </p:spTree>
    <p:extLst>
      <p:ext uri="{BB962C8B-B14F-4D97-AF65-F5344CB8AC3E}">
        <p14:creationId xmlns:p14="http://schemas.microsoft.com/office/powerpoint/2010/main" val="3704525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26616"/>
          </a:xfrm>
        </p:spPr>
        <p:txBody>
          <a:bodyPr/>
          <a:lstStyle/>
          <a:p>
            <a:pPr lvl="0" defTabSz="1097212">
              <a:lnSpc>
                <a:spcPct val="90000"/>
              </a:lnSpc>
              <a:spcAft>
                <a:spcPts val="400"/>
              </a:spcAft>
              <a:defRPr/>
            </a:pPr>
            <a:r>
              <a:rPr lang="en-US" sz="1100" dirty="0">
                <a:latin typeface="+mn-lt"/>
              </a:rPr>
              <a:t>Now that you have built a website </a:t>
            </a:r>
            <a:r>
              <a:rPr lang="en-US" sz="1100" dirty="0">
                <a:solidFill>
                  <a:srgbClr val="000000"/>
                </a:solidFill>
                <a:latin typeface="+mn-lt"/>
                <a:ea typeface="Amazon Ember Light" panose="020B0403020204020204" pitchFamily="34" charset="0"/>
                <a:cs typeface="Amazon Ember Light" panose="020B0403020204020204" pitchFamily="34" charset="0"/>
              </a:rPr>
              <a:t>using Amazon S3, here is a comparison of the different Amazon S3 storage classes and their characteristics. </a:t>
            </a:r>
            <a:endParaRPr lang="en-US" sz="1100" b="1" kern="1200" dirty="0">
              <a:solidFill>
                <a:srgbClr val="000000"/>
              </a:solidFill>
              <a:effectLst/>
              <a:latin typeface="+mn-lt"/>
              <a:ea typeface="Amazon Ember Light" panose="020B0403020204020204" pitchFamily="34" charset="0"/>
              <a:cs typeface="Amazon Ember Light" panose="020B040302020402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1" kern="1200" dirty="0">
                <a:solidFill>
                  <a:srgbClr val="000000"/>
                </a:solidFill>
                <a:effectLst/>
                <a:latin typeface="+mn-lt"/>
                <a:ea typeface="Amazon Ember Light" panose="020B0403020204020204" pitchFamily="34" charset="0"/>
                <a:cs typeface="Amazon Ember Light" panose="020B0403020204020204" pitchFamily="34" charset="0"/>
              </a:rPr>
              <a:t>S3 Standard </a:t>
            </a:r>
            <a:r>
              <a:rPr lang="en-US" sz="1100" kern="1200" dirty="0">
                <a:solidFill>
                  <a:srgbClr val="000000"/>
                </a:solidFill>
                <a:effectLst/>
                <a:latin typeface="+mn-lt"/>
                <a:ea typeface="Amazon Ember Light" panose="020B0403020204020204" pitchFamily="34" charset="0"/>
                <a:cs typeface="Amazon Ember Light" panose="020B0403020204020204" pitchFamily="34" charset="0"/>
              </a:rPr>
              <a:t>offers high durability, availability, and performant object storage </a:t>
            </a:r>
            <a:r>
              <a:rPr lang="en-US" sz="1100" b="0" i="1" kern="1200" dirty="0">
                <a:solidFill>
                  <a:srgbClr val="000000"/>
                </a:solidFill>
                <a:effectLst/>
                <a:latin typeface="+mn-lt"/>
                <a:ea typeface="Amazon Ember Light" panose="020B0403020204020204" pitchFamily="34" charset="0"/>
                <a:cs typeface="Amazon Ember Light" panose="020B0403020204020204" pitchFamily="34" charset="0"/>
              </a:rPr>
              <a:t>for frequently accessed data</a:t>
            </a:r>
            <a:r>
              <a:rPr lang="en-US" sz="1100" kern="1200" dirty="0">
                <a:solidFill>
                  <a:srgbClr val="000000"/>
                </a:solidFill>
                <a:effectLst/>
                <a:latin typeface="+mn-lt"/>
                <a:ea typeface="Amazon Ember Light" panose="020B0403020204020204" pitchFamily="34" charset="0"/>
                <a:cs typeface="Amazon Ember Light" panose="020B0403020204020204" pitchFamily="34" charset="0"/>
              </a:rPr>
              <a:t>. Because it delivers low latency and high throughput, S3 Standard is appropriate for a wide variety of use cases, including cloud applications, dynamic websites, content distribution, mobile and gaming applications, and big data analytics. It provides durability across at least three Availability Zones.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1" kern="1200" dirty="0">
                <a:solidFill>
                  <a:schemeClr val="tx1"/>
                </a:solidFill>
                <a:effectLst/>
                <a:latin typeface="+mn-lt"/>
              </a:rPr>
              <a:t>S3 Standard-Infrequent Access</a:t>
            </a:r>
            <a:r>
              <a:rPr lang="en-US" sz="1100" b="0" i="1" kern="1200" dirty="0">
                <a:solidFill>
                  <a:schemeClr val="tx1"/>
                </a:solidFill>
                <a:effectLst/>
                <a:latin typeface="+mn-lt"/>
                <a:ea typeface="Amazon Ember Light" panose="020B0403020204020204" pitchFamily="34" charset="0"/>
              </a:rPr>
              <a:t> </a:t>
            </a:r>
            <a:r>
              <a:rPr lang="en-US" sz="1100" kern="1200" dirty="0">
                <a:solidFill>
                  <a:schemeClr val="tx1"/>
                </a:solidFill>
                <a:effectLst/>
                <a:latin typeface="+mn-lt"/>
                <a:ea typeface="Amazon Ember Light" panose="020B0403020204020204" pitchFamily="34" charset="0"/>
              </a:rPr>
              <a:t>(S3 Standard-IA) offers all the benefits of Amazon S3 Standard, but it runs on a different cost model to store infrequently accessed data, such as </a:t>
            </a:r>
            <a:r>
              <a:rPr lang="en-US" sz="1100" kern="1200" dirty="0">
                <a:solidFill>
                  <a:srgbClr val="000000"/>
                </a:solidFill>
                <a:effectLst/>
                <a:latin typeface="+mn-lt"/>
                <a:ea typeface="Amazon Ember Light" panose="020B0403020204020204" pitchFamily="34" charset="0"/>
              </a:rPr>
              <a:t>older</a:t>
            </a:r>
            <a:r>
              <a:rPr lang="en-US" sz="1100" kern="1200" dirty="0">
                <a:solidFill>
                  <a:schemeClr val="tx1"/>
                </a:solidFill>
                <a:effectLst/>
                <a:latin typeface="+mn-lt"/>
                <a:ea typeface="Amazon Ember Light" panose="020B0403020204020204" pitchFamily="34" charset="0"/>
              </a:rPr>
              <a:t> digital images or </a:t>
            </a:r>
            <a:r>
              <a:rPr lang="en-US" sz="1100" kern="1200" dirty="0">
                <a:solidFill>
                  <a:srgbClr val="000000"/>
                </a:solidFill>
                <a:effectLst/>
                <a:latin typeface="+mn-lt"/>
                <a:ea typeface="Amazon Ember Light" panose="020B0403020204020204" pitchFamily="34" charset="0"/>
              </a:rPr>
              <a:t>older</a:t>
            </a:r>
            <a:r>
              <a:rPr lang="en-US" sz="1100" kern="1200" dirty="0">
                <a:solidFill>
                  <a:schemeClr val="tx1"/>
                </a:solidFill>
                <a:effectLst/>
                <a:latin typeface="+mn-lt"/>
                <a:ea typeface="Amazon Ember Light" panose="020B0403020204020204" pitchFamily="34" charset="0"/>
              </a:rPr>
              <a:t> log </a:t>
            </a:r>
            <a:r>
              <a:rPr lang="en-US" sz="1100" kern="1200" dirty="0">
                <a:solidFill>
                  <a:srgbClr val="000000"/>
                </a:solidFill>
                <a:effectLst/>
                <a:latin typeface="+mn-lt"/>
                <a:ea typeface="Amazon Ember Light" panose="020B0403020204020204" pitchFamily="34" charset="0"/>
              </a:rPr>
              <a:t>files</a:t>
            </a:r>
            <a:r>
              <a:rPr lang="en-US" sz="1100" kern="1200" dirty="0">
                <a:solidFill>
                  <a:schemeClr val="tx1"/>
                </a:solidFill>
                <a:effectLst/>
                <a:latin typeface="+mn-lt"/>
                <a:ea typeface="Amazon Ember Light" panose="020B0403020204020204" pitchFamily="34" charset="0"/>
              </a:rPr>
              <a:t>. </a:t>
            </a:r>
            <a:r>
              <a:rPr lang="en-US" sz="1100" dirty="0">
                <a:latin typeface="+mn-lt"/>
                <a:ea typeface="Amazon Ember Light" panose="020B0403020204020204" pitchFamily="34" charset="0"/>
              </a:rPr>
              <a:t>There is a 30-day minimum storage fee applied to any data placed in it, and also a higher cost to retrieve data from S3 Standard-IA than from S3 Standard storage.</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1" kern="1200" dirty="0">
                <a:solidFill>
                  <a:schemeClr val="tx1"/>
                </a:solidFill>
                <a:effectLst/>
                <a:latin typeface="+mn-lt"/>
              </a:rPr>
              <a:t>S3 One Zone-IA </a:t>
            </a:r>
            <a:r>
              <a:rPr lang="en-US" sz="1100" b="0" i="0" kern="1200" dirty="0">
                <a:solidFill>
                  <a:schemeClr val="tx1"/>
                </a:solidFill>
                <a:effectLst/>
                <a:latin typeface="+mn-lt"/>
              </a:rPr>
              <a:t>stores data in a single Availability Zone. It is ideal for customers who want a lower-cost option and who do not need the availability and resilience of S3 Standard or S3 Standard-IA. It’s a good choice for storing secondary backup copies of on-premises data or easily re-creatable data. You can also use it as cost-effective storage for data that is replicated from another AWS Region.</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1" kern="1200" dirty="0">
                <a:solidFill>
                  <a:schemeClr val="tx1"/>
                </a:solidFill>
                <a:effectLst/>
                <a:latin typeface="+mn-lt"/>
              </a:rPr>
              <a:t>S3 Intelligent-Tiering </a:t>
            </a:r>
            <a:r>
              <a:rPr lang="en-US" sz="1100" b="0" i="0" kern="1200" dirty="0">
                <a:solidFill>
                  <a:schemeClr val="tx1"/>
                </a:solidFill>
                <a:effectLst/>
                <a:latin typeface="+mn-lt"/>
              </a:rPr>
              <a:t>is designed to </a:t>
            </a:r>
            <a:r>
              <a:rPr lang="en-US" sz="1100" b="0" i="1" kern="1200" dirty="0">
                <a:solidFill>
                  <a:schemeClr val="tx1"/>
                </a:solidFill>
                <a:effectLst/>
                <a:latin typeface="+mn-lt"/>
              </a:rPr>
              <a:t>optimize costs by automatically moving data to the most cost-effective access tier</a:t>
            </a:r>
            <a:r>
              <a:rPr lang="en-US" sz="1100" b="0" i="0" kern="1200" dirty="0">
                <a:solidFill>
                  <a:schemeClr val="tx1"/>
                </a:solidFill>
                <a:effectLst/>
                <a:latin typeface="+mn-lt"/>
              </a:rPr>
              <a:t>, without performance impact or operational overhead. For a small monthly monitoring and automation fee per object, Amazon S3 monitors access patterns of the objects in S3 Intelligent-Tiering. It moves objects that have not been accessed for 30 consecutive days to the infrequent access tier. If an object in the infrequent access tier is accessed, it is automatically moved back to the frequent access tier. There are no retrieval fees when using S3 Intelligent-Tiering and no additional tiering fees when objects are moved between tiers.</a:t>
            </a:r>
            <a:endParaRPr lang="en-US" sz="1100" dirty="0">
              <a:latin typeface="+mn-lt"/>
              <a:ea typeface="Amazon Ember Light" panose="020B040302020402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1" dirty="0">
                <a:latin typeface="+mn-lt"/>
              </a:rPr>
              <a:t>Amazon S3 Glacier </a:t>
            </a:r>
            <a:r>
              <a:rPr lang="en-US" sz="1100" b="0" i="0" kern="1200" dirty="0">
                <a:solidFill>
                  <a:schemeClr val="tx1"/>
                </a:solidFill>
                <a:effectLst/>
                <a:latin typeface="+mn-lt"/>
              </a:rPr>
              <a:t>is a secure, durable, and low-cost storage class for data archiving. You can reliably store any amount of data at costs that are competitive with or cheaper than on-premises solutions. To keep costs low, but suitable for different needs, y</a:t>
            </a:r>
            <a:r>
              <a:rPr lang="en-US" sz="1100" dirty="0">
                <a:latin typeface="+mn-lt"/>
              </a:rPr>
              <a:t>ou have three options for retrieving data, with varying access times and cost:</a:t>
            </a:r>
          </a:p>
          <a:p>
            <a:pPr marL="171450" indent="-171450">
              <a:buFont typeface="Arial" panose="020B0604020202020204" pitchFamily="34" charset="0"/>
              <a:buChar char="•"/>
            </a:pPr>
            <a:r>
              <a:rPr lang="en-US" sz="1100" b="0" i="1" dirty="0">
                <a:latin typeface="+mn-lt"/>
              </a:rPr>
              <a:t>Expedited</a:t>
            </a:r>
            <a:r>
              <a:rPr lang="en-US" sz="1100" dirty="0">
                <a:latin typeface="+mn-lt"/>
              </a:rPr>
              <a:t> retrievals are typically made available within 1–5 minutes</a:t>
            </a:r>
          </a:p>
          <a:p>
            <a:pPr marL="171450" indent="-171450">
              <a:buFont typeface="Arial" panose="020B0604020202020204" pitchFamily="34" charset="0"/>
              <a:buChar char="•"/>
            </a:pPr>
            <a:r>
              <a:rPr lang="en-US" sz="1100" b="0" i="1" dirty="0">
                <a:latin typeface="+mn-lt"/>
              </a:rPr>
              <a:t>Standard</a:t>
            </a:r>
            <a:r>
              <a:rPr lang="en-US" sz="1100" dirty="0">
                <a:latin typeface="+mn-lt"/>
              </a:rPr>
              <a:t> retrievals typically complete within 3–5 hours</a:t>
            </a:r>
          </a:p>
          <a:p>
            <a:pPr marL="171450" indent="-171450">
              <a:buFont typeface="Arial" panose="020B0604020202020204" pitchFamily="34" charset="0"/>
              <a:buChar char="•"/>
            </a:pPr>
            <a:r>
              <a:rPr lang="en-US" sz="1100" b="0" i="1" dirty="0">
                <a:latin typeface="+mn-lt"/>
              </a:rPr>
              <a:t>Bulk</a:t>
            </a:r>
            <a:r>
              <a:rPr lang="en-US" sz="1100" dirty="0">
                <a:latin typeface="+mn-lt"/>
              </a:rPr>
              <a:t> retrievals typically complete within 5–12 hours</a:t>
            </a:r>
          </a:p>
          <a:p>
            <a:endParaRPr lang="en-US" sz="1100" b="0" i="0" kern="120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1" dirty="0">
                <a:latin typeface="+mn-lt"/>
              </a:rPr>
              <a:t>Amazon S3 Glacier Deep Archive </a:t>
            </a:r>
            <a:r>
              <a:rPr lang="en-US" sz="1100" dirty="0">
                <a:latin typeface="+mn-lt"/>
              </a:rPr>
              <a:t>is the lowest-cost storage class for Amazon S3. It supports the long-term retention and digital preservation for data that might be accessed once or twice in a year. Data is stored across at least three geographically dispersed Availability Zones, protected by 11 9s (99.999999999 percent) of durability, and can be restored within 12 hours.</a:t>
            </a:r>
            <a:r>
              <a:rPr lang="en-US" sz="1100" dirty="0">
                <a:latin typeface="+mn-lt"/>
                <a:ea typeface="Amazon Ember Light" panose="020B0403020204020204" pitchFamily="34" charset="0"/>
              </a:rPr>
              <a:t> </a:t>
            </a:r>
            <a:endParaRPr lang="en-US" sz="1100" kern="1200" dirty="0">
              <a:solidFill>
                <a:schemeClr val="tx1"/>
              </a:solidFill>
              <a:effectLst/>
              <a:latin typeface="+mn-lt"/>
              <a:ea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Amazon Ember Light" panose="020B0403020204020204" pitchFamily="34" charset="0"/>
              </a:rPr>
              <a:t>For more details </a:t>
            </a:r>
            <a:r>
              <a:rPr lang="en-US" sz="1100" kern="1200" dirty="0">
                <a:solidFill>
                  <a:schemeClr val="tx1"/>
                </a:solidFill>
                <a:effectLst/>
                <a:ea typeface="Amazon Ember Light" panose="020B0403020204020204" pitchFamily="34" charset="0"/>
              </a:rPr>
              <a:t>about </a:t>
            </a:r>
            <a:r>
              <a:rPr lang="en-US" sz="1100" dirty="0">
                <a:ea typeface="Amazon Ember Light" panose="020B0403020204020204" pitchFamily="34" charset="0"/>
                <a:cs typeface="Amazon Ember Light" panose="020B0403020204020204" pitchFamily="34" charset="0"/>
                <a:hlinkClick r:id="rId3"/>
              </a:rPr>
              <a:t>Amazon S3 Storage Classes</a:t>
            </a:r>
            <a:r>
              <a:rPr lang="en-US" sz="1100" dirty="0">
                <a:ea typeface="Amazon Ember Light" panose="020B0403020204020204" pitchFamily="34" charset="0"/>
                <a:cs typeface="Amazon Ember Light" panose="020B0403020204020204" pitchFamily="34" charset="0"/>
              </a:rPr>
              <a:t>, </a:t>
            </a:r>
            <a:r>
              <a:rPr lang="en-US" sz="1100" dirty="0">
                <a:latin typeface="+mn-lt"/>
                <a:ea typeface="Amazon Ember Light" panose="020B0403020204020204" pitchFamily="34" charset="0"/>
                <a:cs typeface="Amazon Ember Light" panose="020B0403020204020204" pitchFamily="34" charset="0"/>
              </a:rPr>
              <a:t>see the AWS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Amazon Ember Light" panose="020B040302020402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100" kern="1200" dirty="0">
              <a:solidFill>
                <a:schemeClr val="tx1"/>
              </a:solidFill>
              <a:effectLst/>
              <a:latin typeface="+mn-lt"/>
              <a:ea typeface="Amazon Ember Light" panose="020B0403020204020204" pitchFamily="34" charset="0"/>
            </a:endParaRPr>
          </a:p>
          <a:p>
            <a:endParaRPr lang="en-US" sz="1100" dirty="0">
              <a:latin typeface="+mn-lt"/>
            </a:endParaRPr>
          </a:p>
        </p:txBody>
      </p:sp>
    </p:spTree>
    <p:extLst>
      <p:ext uri="{BB962C8B-B14F-4D97-AF65-F5344CB8AC3E}">
        <p14:creationId xmlns:p14="http://schemas.microsoft.com/office/powerpoint/2010/main" val="165584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You can configure the lifecycle of your objects to manage how they are stored throughout their lifecycle. A </a:t>
            </a:r>
            <a:r>
              <a:rPr lang="en-US" b="1" dirty="0"/>
              <a:t>lifecycle configuration</a:t>
            </a:r>
            <a:r>
              <a:rPr lang="en-US" dirty="0"/>
              <a:t> is a set of rules that define actions that Amazon S3 applies to a group of objects. </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After an S3 lifecycle policy is set, </a:t>
            </a:r>
            <a:r>
              <a:rPr lang="en-US" b="0" i="1" kern="1200" dirty="0">
                <a:solidFill>
                  <a:schemeClr val="tx1"/>
                </a:solidFill>
                <a:effectLst/>
              </a:rPr>
              <a:t>your data will automatically transfer to a different storage class </a:t>
            </a:r>
            <a:r>
              <a:rPr lang="en-US" b="0" i="0" kern="1200" dirty="0">
                <a:solidFill>
                  <a:schemeClr val="tx1"/>
                </a:solidFill>
                <a:effectLst/>
              </a:rPr>
              <a:t>without any changes to your application. </a:t>
            </a:r>
            <a:endParaRPr lang="en-US" dirty="0"/>
          </a:p>
          <a:p>
            <a:endParaRPr lang="en-US" dirty="0"/>
          </a:p>
          <a:p>
            <a:r>
              <a:rPr lang="en-US" dirty="0"/>
              <a:t>By using lifecycle policies, you can cycle data at regular intervals among different Amazon S3 storage types. This cycling reduces your overall cost because you pay less for data as it becomes less important over time. In addition to being able to set lifecycle rules per object, you can also set lifecycle rules per bucket.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For more information about object lifecycle management, see the </a:t>
            </a:r>
            <a:r>
              <a:rPr lang="en-US" dirty="0">
                <a:ea typeface="Amazon Ember Light" panose="020B0403020204020204" pitchFamily="34" charset="0"/>
                <a:cs typeface="Amazon Ember Light" panose="020B0403020204020204" pitchFamily="34" charset="0"/>
                <a:hlinkClick r:id="rId3"/>
              </a:rPr>
              <a:t>Object Lifecycle Management</a:t>
            </a:r>
            <a:r>
              <a:rPr lang="en-US" dirty="0">
                <a:ea typeface="Amazon Ember Light" panose="020B0403020204020204" pitchFamily="34" charset="0"/>
                <a:cs typeface="Amazon Ember Light" panose="020B0403020204020204" pitchFamily="34" charset="0"/>
              </a:rPr>
              <a:t> </a:t>
            </a:r>
            <a:r>
              <a:rPr lang="en-US" dirty="0">
                <a:latin typeface="Calibri" panose="020F0502020204030204" pitchFamily="34" charset="0"/>
              </a:rPr>
              <a:t>AWS documentation details.</a:t>
            </a:r>
          </a:p>
          <a:p>
            <a:r>
              <a:rPr lang="en-US" kern="1200" dirty="0">
                <a:solidFill>
                  <a:schemeClr val="tx1"/>
                </a:solidFill>
                <a:effectLst/>
                <a:latin typeface="Calibri" panose="020F0502020204030204" pitchFamily="34" charset="0"/>
                <a:ea typeface="+mn-ea"/>
                <a:cs typeface="+mn-cs"/>
              </a:rPr>
              <a:t> </a:t>
            </a:r>
          </a:p>
          <a:p>
            <a:endParaRPr lang="en-US" dirty="0"/>
          </a:p>
          <a:p>
            <a:endParaRPr lang="en-US" dirty="0"/>
          </a:p>
        </p:txBody>
      </p:sp>
    </p:spTree>
    <p:extLst>
      <p:ext uri="{BB962C8B-B14F-4D97-AF65-F5344CB8AC3E}">
        <p14:creationId xmlns:p14="http://schemas.microsoft.com/office/powerpoint/2010/main" val="268566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Recognize the problems that Amazon Simple Storage Service (Amazon S3) can solve</a:t>
            </a:r>
          </a:p>
          <a:p>
            <a:pPr marL="171450" indent="-171450">
              <a:buFont typeface="Arial" panose="020B0604020202020204" pitchFamily="34" charset="0"/>
              <a:buChar char="•"/>
            </a:pPr>
            <a:r>
              <a:rPr lang="en-US" sz="1100" dirty="0"/>
              <a:t>Describe how to store content efficiently by using Amazon S3</a:t>
            </a:r>
          </a:p>
          <a:p>
            <a:pPr marL="171450" indent="-171450">
              <a:buFont typeface="Arial" panose="020B0604020202020204" pitchFamily="34" charset="0"/>
              <a:buChar char="•"/>
            </a:pPr>
            <a:r>
              <a:rPr lang="en-US" sz="1100" dirty="0"/>
              <a:t>Recognize the various Amazon S3 storage classes and cost considerations</a:t>
            </a:r>
          </a:p>
          <a:p>
            <a:pPr marL="171450" indent="-171450">
              <a:buFont typeface="Arial" panose="020B0604020202020204" pitchFamily="34" charset="0"/>
              <a:buChar char="•"/>
            </a:pPr>
            <a:r>
              <a:rPr lang="en-US" sz="1100" dirty="0"/>
              <a:t>Describe how to move data to and from Amazon S3</a:t>
            </a:r>
          </a:p>
          <a:p>
            <a:pPr marL="171450" indent="-171450">
              <a:buFont typeface="Arial" panose="020B0604020202020204" pitchFamily="34" charset="0"/>
              <a:buChar char="•"/>
            </a:pPr>
            <a:r>
              <a:rPr lang="en-US" sz="1100" dirty="0"/>
              <a:t>Describe how to choose a Region</a:t>
            </a:r>
          </a:p>
          <a:p>
            <a:pPr marL="171450" indent="-171450">
              <a:buFont typeface="Arial" panose="020B0604020202020204" pitchFamily="34" charset="0"/>
              <a:buChar char="•"/>
            </a:pPr>
            <a:r>
              <a:rPr lang="en-US" sz="1100" dirty="0"/>
              <a:t>Create a static website</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With Amazon </a:t>
            </a:r>
            <a:r>
              <a:rPr lang="en-US" dirty="0">
                <a:latin typeface="Calibri" panose="020F0502020204030204" pitchFamily="34" charset="0"/>
              </a:rPr>
              <a:t>S3, you pay only for what you use. There is no minimum fee. There are four cost components to consider when you decide which Amazon S3 storage class best fits your data profile—storage pricing, request and data retrieval pricing, data transfer and transfer acceleration pricing, and data management features pricing.</a:t>
            </a:r>
          </a:p>
          <a:p>
            <a:endParaRPr lang="en-US" dirty="0">
              <a:latin typeface="Calibri" panose="020F0502020204030204" pitchFamily="34" charset="0"/>
            </a:endParaRPr>
          </a:p>
          <a:p>
            <a:r>
              <a:rPr lang="en-US" dirty="0">
                <a:latin typeface="Calibri" panose="020F0502020204030204" pitchFamily="34" charset="0"/>
              </a:rPr>
              <a:t>Details about Amazon S3 pricing can be </a:t>
            </a:r>
            <a:r>
              <a:rPr lang="en-US" dirty="0"/>
              <a:t>found at </a:t>
            </a:r>
            <a:r>
              <a:rPr lang="en-US" sz="1100" dirty="0">
                <a:ea typeface="Amazon Ember Light" panose="020B0403020204020204" pitchFamily="34" charset="0"/>
                <a:cs typeface="Amazon Ember Light" panose="020B0403020204020204" pitchFamily="34" charset="0"/>
                <a:hlinkClick r:id="rId3"/>
              </a:rPr>
              <a:t>Amazon S3 Pricing</a:t>
            </a:r>
            <a:r>
              <a:rPr lang="en-US" sz="1100"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4071491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S3 storage classes include – S3 standard, S3 standard-Infrequent Access, S3 One Zone-Infrequent Access, S3 intelligent-Tiering, S3 Glacier, and S3 Glacier Deep Archive</a:t>
            </a:r>
          </a:p>
          <a:p>
            <a:pPr marL="171450" indent="-171450">
              <a:buFont typeface="Arial" panose="020B0604020202020204" pitchFamily="34" charset="0"/>
              <a:buChar char="•"/>
            </a:pPr>
            <a:r>
              <a:rPr lang="en-US" dirty="0"/>
              <a:t>An Amazon S3 lifecycle policy can delete or move objects to less expensive storage classes based on age</a:t>
            </a:r>
          </a:p>
          <a:p>
            <a:pPr marL="171450" indent="-171450">
              <a:buFont typeface="Arial" panose="020B0604020202020204" pitchFamily="34" charset="0"/>
              <a:buChar char="•"/>
            </a:pPr>
            <a:r>
              <a:rPr lang="en-US" dirty="0"/>
              <a:t>Transferring data in from the internet to Amazon S3 is free, but transferring out to other Regions or to the internet incurs a fee</a:t>
            </a:r>
          </a:p>
        </p:txBody>
      </p:sp>
    </p:spTree>
    <p:extLst>
      <p:ext uri="{BB962C8B-B14F-4D97-AF65-F5344CB8AC3E}">
        <p14:creationId xmlns:p14="http://schemas.microsoft.com/office/powerpoint/2010/main" val="141416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Moving data to and from Amazon S3.</a:t>
            </a:r>
          </a:p>
        </p:txBody>
      </p:sp>
    </p:spTree>
    <p:extLst>
      <p:ext uri="{BB962C8B-B14F-4D97-AF65-F5344CB8AC3E}">
        <p14:creationId xmlns:p14="http://schemas.microsoft.com/office/powerpoint/2010/main" val="2736354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In the guided lab earlier in this module, you uploaded files to Amazon S3 by using </a:t>
            </a:r>
            <a:r>
              <a:rPr lang="en-US" dirty="0"/>
              <a:t>the web browser interface provided by </a:t>
            </a:r>
            <a:r>
              <a:rPr lang="en-US" b="0" i="0" dirty="0"/>
              <a:t>the AWS Management Console. It is</a:t>
            </a:r>
            <a:r>
              <a:rPr lang="en-US" dirty="0"/>
              <a:t> the simplest way to move data in to or out of Amazon S3. It offers a wizard-based approach, including the option to drag and drop files that you want to copy into a bucket.</a:t>
            </a:r>
          </a:p>
          <a:p>
            <a:endParaRPr lang="en-US" b="0" i="0" dirty="0"/>
          </a:p>
          <a:p>
            <a:r>
              <a:rPr lang="en-US" b="0" i="0" dirty="0"/>
              <a:t>In this section of the module, you will learn about some additional options available for moving data into and out of Amazon S3. </a:t>
            </a:r>
          </a:p>
          <a:p>
            <a:endParaRPr lang="en-US" dirty="0"/>
          </a:p>
          <a:p>
            <a:r>
              <a:rPr lang="en-US" dirty="0"/>
              <a:t>Two of those options include using the AWS Command Line Interface (AWS CLI) or the AWS SDKs. </a:t>
            </a:r>
          </a:p>
          <a:p>
            <a:endParaRPr lang="en-US" dirty="0"/>
          </a:p>
          <a:p>
            <a:r>
              <a:rPr lang="en-US" dirty="0"/>
              <a:t>An example AWS CLI upload command is shown. In the command, you specify </a:t>
            </a:r>
            <a:r>
              <a:rPr lang="en-US" i="1" dirty="0">
                <a:latin typeface="Lucida Console" panose="020B0609040504020204" pitchFamily="49" charset="0"/>
              </a:rPr>
              <a:t>aws</a:t>
            </a:r>
            <a:r>
              <a:rPr lang="en-US" dirty="0"/>
              <a:t> to invoke the AWS CLI, then you specify the service, which is </a:t>
            </a:r>
            <a:r>
              <a:rPr lang="en-US" i="1" dirty="0">
                <a:latin typeface="Lucida Console" panose="020B0609040504020204" pitchFamily="49" charset="0"/>
              </a:rPr>
              <a:t>S3</a:t>
            </a:r>
            <a:r>
              <a:rPr lang="en-US" dirty="0"/>
              <a:t>. Next, you issue a </a:t>
            </a:r>
            <a:r>
              <a:rPr lang="en-US" i="1" dirty="0">
                <a:latin typeface="Lucida Console" panose="020B0609040504020204" pitchFamily="49" charset="0"/>
              </a:rPr>
              <a:t>cp</a:t>
            </a:r>
            <a:r>
              <a:rPr lang="en-US" dirty="0"/>
              <a:t> (or copy) subcommand, followed by </a:t>
            </a:r>
            <a:r>
              <a:rPr lang="en-US" i="1" dirty="0">
                <a:latin typeface="Lucida Console" panose="020B0609040504020204" pitchFamily="49" charset="0"/>
              </a:rPr>
              <a:t>test.txt</a:t>
            </a:r>
            <a:r>
              <a:rPr lang="en-US" i="1" dirty="0"/>
              <a:t> </a:t>
            </a:r>
            <a:r>
              <a:rPr lang="en-US" dirty="0"/>
              <a:t>which is the local file (that exists on your computer) that should be copied. Finally, </a:t>
            </a:r>
            <a:r>
              <a:rPr lang="en-US" i="1" dirty="0"/>
              <a:t>the </a:t>
            </a:r>
            <a:r>
              <a:rPr lang="en-US" i="1" dirty="0">
                <a:latin typeface="Lucida Console" panose="020B0609040504020204" pitchFamily="49" charset="0"/>
              </a:rPr>
              <a:t>s3://AWSDOC-EXAMPLE-BUCKET/test.txt </a:t>
            </a:r>
            <a:r>
              <a:rPr lang="en-US" dirty="0"/>
              <a:t>parameter indicates the bucket where the file should be uploaded, and the key (</a:t>
            </a:r>
            <a:r>
              <a:rPr lang="en-US" i="1" dirty="0">
                <a:latin typeface="Lucida Console" panose="020B0609040504020204" pitchFamily="49" charset="0"/>
              </a:rPr>
              <a:t>AWSDOC-EXAMPLE-BUCKET</a:t>
            </a:r>
            <a:r>
              <a:rPr lang="en-US" i="1" dirty="0"/>
              <a:t>/test.txt</a:t>
            </a:r>
            <a:r>
              <a:rPr lang="en-US" dirty="0"/>
              <a:t>) where the object value (contents) should be stored.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sz="1100" dirty="0">
                <a:ea typeface="Amazon Ember Light" panose="020B0403020204020204" pitchFamily="34" charset="0"/>
                <a:cs typeface="Amazon Ember Light" panose="020B0403020204020204" pitchFamily="34" charset="0"/>
                <a:hlinkClick r:id="rId3"/>
              </a:rPr>
              <a:t>S3 AWS CLI Command Reference</a:t>
            </a:r>
            <a:r>
              <a:rPr lang="en-US" dirty="0"/>
              <a:t> provides further details.</a:t>
            </a:r>
          </a:p>
        </p:txBody>
      </p:sp>
    </p:spTree>
    <p:extLst>
      <p:ext uri="{BB962C8B-B14F-4D97-AF65-F5344CB8AC3E}">
        <p14:creationId xmlns:p14="http://schemas.microsoft.com/office/powerpoint/2010/main" val="1490678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02257"/>
          </a:xfrm>
        </p:spPr>
        <p:txBody>
          <a:bodyPr/>
          <a:lstStyle/>
          <a:p>
            <a:r>
              <a:rPr lang="en-US" kern="1200" dirty="0">
                <a:solidFill>
                  <a:schemeClr val="tx1"/>
                </a:solidFill>
                <a:effectLst/>
                <a:latin typeface="Calibri" panose="020F0502020204030204" pitchFamily="34" charset="0"/>
                <a:ea typeface="+mn-ea"/>
                <a:cs typeface="+mn-cs"/>
              </a:rPr>
              <a:t>The Multipart </a:t>
            </a:r>
            <a:r>
              <a:rPr lang="en-US" dirty="0">
                <a:latin typeface="Calibri" panose="020F0502020204030204" pitchFamily="34" charset="0"/>
              </a:rPr>
              <a:t>U</a:t>
            </a:r>
            <a:r>
              <a:rPr lang="en-US" kern="1200" dirty="0">
                <a:solidFill>
                  <a:schemeClr val="tx1"/>
                </a:solidFill>
                <a:effectLst/>
                <a:latin typeface="Calibri" panose="020F0502020204030204" pitchFamily="34" charset="0"/>
                <a:ea typeface="+mn-ea"/>
                <a:cs typeface="+mn-cs"/>
              </a:rPr>
              <a:t>pload API enables you to consistently upload large objects in manageable parts. Benefits include:</a:t>
            </a:r>
          </a:p>
          <a:p>
            <a:endParaRPr lang="en-US" kern="1200" dirty="0">
              <a:solidFill>
                <a:schemeClr val="tx1"/>
              </a:solidFill>
              <a:effectLst/>
              <a:latin typeface="Calibri" panose="020F0502020204030204" pitchFamily="34" charset="0"/>
              <a:ea typeface="+mn-ea"/>
              <a:cs typeface="+mn-cs"/>
            </a:endParaRPr>
          </a:p>
          <a:p>
            <a:pPr marL="171450" lvl="0" indent="-171450">
              <a:buFont typeface="Arial" panose="020B0604020202020204" pitchFamily="34" charset="0"/>
              <a:buChar char="•"/>
            </a:pPr>
            <a:r>
              <a:rPr lang="en-US" i="1" dirty="0">
                <a:latin typeface="Calibri" panose="020F0502020204030204" pitchFamily="34" charset="0"/>
              </a:rPr>
              <a:t>Improved throughput </a:t>
            </a:r>
            <a:r>
              <a:rPr lang="en-US" b="1" dirty="0">
                <a:latin typeface="Calibri" panose="020F0502020204030204" pitchFamily="34" charset="0"/>
              </a:rPr>
              <a:t>– </a:t>
            </a:r>
            <a:r>
              <a:rPr lang="en-US" dirty="0">
                <a:latin typeface="Calibri" panose="020F0502020204030204" pitchFamily="34" charset="0"/>
              </a:rPr>
              <a:t>You can upload parts in parallel to improve throughput.</a:t>
            </a:r>
          </a:p>
          <a:p>
            <a:pPr marL="171450" lvl="0" indent="-171450">
              <a:buFont typeface="Arial" panose="020B0604020202020204" pitchFamily="34" charset="0"/>
              <a:buChar char="•"/>
            </a:pPr>
            <a:r>
              <a:rPr lang="en-US" i="1" dirty="0">
                <a:latin typeface="Calibri" panose="020F0502020204030204" pitchFamily="34" charset="0"/>
              </a:rPr>
              <a:t>Quick recovery from any network issues </a:t>
            </a:r>
            <a:r>
              <a:rPr lang="en-US" b="1" dirty="0">
                <a:latin typeface="Calibri" panose="020F0502020204030204" pitchFamily="34" charset="0"/>
              </a:rPr>
              <a:t>– </a:t>
            </a:r>
            <a:r>
              <a:rPr lang="en-US" dirty="0">
                <a:latin typeface="Calibri" panose="020F0502020204030204" pitchFamily="34" charset="0"/>
              </a:rPr>
              <a:t>Smaller part sizes minimize the impact of restarting a failed upload due to a network error.</a:t>
            </a:r>
          </a:p>
          <a:p>
            <a:pPr marL="171450" lvl="0" indent="-171450">
              <a:buFont typeface="Arial" panose="020B0604020202020204" pitchFamily="34" charset="0"/>
              <a:buChar char="•"/>
            </a:pPr>
            <a:r>
              <a:rPr lang="en-US" i="1" dirty="0">
                <a:latin typeface="Calibri" panose="020F0502020204030204" pitchFamily="34" charset="0"/>
              </a:rPr>
              <a:t>Ability to pause and resume object uploads</a:t>
            </a:r>
            <a:r>
              <a:rPr lang="en-US" b="1" dirty="0">
                <a:latin typeface="Calibri" panose="020F0502020204030204" pitchFamily="34" charset="0"/>
              </a:rPr>
              <a:t> –</a:t>
            </a:r>
            <a:r>
              <a:rPr lang="en-US" dirty="0">
                <a:latin typeface="Calibri" panose="020F0502020204030204" pitchFamily="34" charset="0"/>
              </a:rPr>
              <a:t> You can upload object parts over time. After you initiate a multipart upload, there is no expiration. You must explicitly complete or stop the multipart upload.</a:t>
            </a:r>
          </a:p>
          <a:p>
            <a:pPr marL="171450" lvl="0" indent="-171450">
              <a:buFont typeface="Arial" panose="020B0604020202020204" pitchFamily="34" charset="0"/>
              <a:buChar char="•"/>
            </a:pPr>
            <a:r>
              <a:rPr lang="en-US" i="1" dirty="0">
                <a:latin typeface="Calibri" panose="020F0502020204030204" pitchFamily="34" charset="0"/>
              </a:rPr>
              <a:t>Ability to begin an upload before you know the final object size </a:t>
            </a:r>
            <a:r>
              <a:rPr lang="en-US" b="1" dirty="0">
                <a:latin typeface="Calibri" panose="020F0502020204030204" pitchFamily="34" charset="0"/>
              </a:rPr>
              <a:t>– </a:t>
            </a:r>
            <a:r>
              <a:rPr lang="en-US" dirty="0">
                <a:latin typeface="Calibri" panose="020F0502020204030204" pitchFamily="34" charset="0"/>
              </a:rPr>
              <a:t>You can upload an object as you are creating it.</a:t>
            </a:r>
          </a:p>
          <a:p>
            <a:pPr marL="171450" lvl="0" indent="-171450">
              <a:buFont typeface="Arial" panose="020B0604020202020204" pitchFamily="34" charset="0"/>
              <a:buChar char="•"/>
            </a:pPr>
            <a:r>
              <a:rPr lang="en-US" i="1" dirty="0">
                <a:latin typeface="Calibri" panose="020F0502020204030204" pitchFamily="34" charset="0"/>
              </a:rPr>
              <a:t>Ability to upload</a:t>
            </a:r>
            <a:r>
              <a:rPr lang="en-US" i="1" baseline="0" dirty="0">
                <a:latin typeface="Calibri" panose="020F0502020204030204" pitchFamily="34" charset="0"/>
              </a:rPr>
              <a:t> large objects </a:t>
            </a:r>
            <a:r>
              <a:rPr lang="en-US" b="1" baseline="0" dirty="0">
                <a:latin typeface="Calibri" panose="020F0502020204030204" pitchFamily="34" charset="0"/>
              </a:rPr>
              <a:t>– </a:t>
            </a:r>
            <a:r>
              <a:rPr lang="en-US" b="0" baseline="0" dirty="0">
                <a:latin typeface="Calibri" panose="020F0502020204030204" pitchFamily="34" charset="0"/>
              </a:rPr>
              <a:t>By u</a:t>
            </a:r>
            <a:r>
              <a:rPr lang="en-US" b="0" dirty="0">
                <a:latin typeface="Calibri" panose="020F0502020204030204" pitchFamily="34" charset="0"/>
              </a:rPr>
              <a:t>sing </a:t>
            </a:r>
            <a:r>
              <a:rPr lang="en-US" dirty="0">
                <a:latin typeface="Calibri" panose="020F0502020204030204" pitchFamily="34" charset="0"/>
              </a:rPr>
              <a:t>the multipart upload API, you can upload large objects, up to 5 TB. </a:t>
            </a:r>
          </a:p>
          <a:p>
            <a:pPr marL="171450" lvl="0" indent="-171450">
              <a:buFont typeface="Arial" panose="020B0604020202020204" pitchFamily="34" charset="0"/>
              <a:buChar char="•"/>
            </a:pPr>
            <a:endParaRPr lang="en-US" dirty="0">
              <a:latin typeface="Calibri" panose="020F0502020204030204" pitchFamily="34" charset="0"/>
            </a:endParaRPr>
          </a:p>
          <a:p>
            <a:pPr marL="0" lvl="0" indent="0">
              <a:buFont typeface="Arial" panose="020B0604020202020204" pitchFamily="34" charset="0"/>
              <a:buNone/>
            </a:pPr>
            <a:r>
              <a:rPr lang="en-US" dirty="0">
                <a:latin typeface="Calibri" panose="020F0502020204030204" pitchFamily="34" charset="0"/>
              </a:rPr>
              <a:t>Note that files must be at least 5 MB in size to use the multipart upload feature.</a:t>
            </a:r>
          </a:p>
        </p:txBody>
      </p:sp>
    </p:spTree>
    <p:extLst>
      <p:ext uri="{BB962C8B-B14F-4D97-AF65-F5344CB8AC3E}">
        <p14:creationId xmlns:p14="http://schemas.microsoft.com/office/powerpoint/2010/main" val="326663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Amazon S3 Transfer Acceleration enables fast and easy data transfer into an S3 bucket by taking advantage of Amazon CloudFront and AWS edge locations, which are globally distributed. This data is then routed to Amazon S3 over an optimized network path.</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Use Transfer Acceleration when</a:t>
            </a:r>
            <a:r>
              <a:rPr lang="en-US" dirty="0">
                <a:latin typeface="Calibri" panose="020F0502020204030204" pitchFamily="34" charset="0"/>
              </a:rPr>
              <a:t>:</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You have customers all around the world who upload to a centralized bucket</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You transfer gigabytes or terabytes of data across continents on a regular basis</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You underutilize the available bandwidth when you upload files to Amazon S3 over the internet</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14226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the educator might choose to demonstrate the S3 Transfer Acceleration tool. </a:t>
            </a:r>
          </a:p>
        </p:txBody>
      </p:sp>
    </p:spTree>
    <p:extLst>
      <p:ext uri="{BB962C8B-B14F-4D97-AF65-F5344CB8AC3E}">
        <p14:creationId xmlns:p14="http://schemas.microsoft.com/office/powerpoint/2010/main" val="2390373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3200"/>
          </a:xfrm>
        </p:spPr>
        <p:txBody>
          <a:bodyPr/>
          <a:lstStyle/>
          <a:p>
            <a:r>
              <a:rPr lang="en-US" b="1" kern="1200" dirty="0">
                <a:solidFill>
                  <a:schemeClr val="tx1"/>
                </a:solidFill>
                <a:effectLst/>
                <a:ea typeface="+mn-ea"/>
                <a:cs typeface="+mn-cs"/>
              </a:rPr>
              <a:t>AWS Snowball </a:t>
            </a:r>
            <a:r>
              <a:rPr lang="en-US" kern="1200" dirty="0">
                <a:solidFill>
                  <a:schemeClr val="tx1"/>
                </a:solidFill>
                <a:effectLst/>
                <a:ea typeface="+mn-ea"/>
                <a:cs typeface="+mn-cs"/>
              </a:rPr>
              <a:t>is a petabyte-scale data transport option that doesn’t require you to write any code or purchase any hardware to transfer your data. All you need to do is create a job in the AWS Management Console, and a Snowball appliance will be shipped to you. Attach the appliance to your local network and transfer files directly onto it</a:t>
            </a:r>
            <a:r>
              <a:rPr lang="en-US" dirty="0"/>
              <a:t>. Then, ship it back and track the status of your shipment. When it arrives at the</a:t>
            </a:r>
            <a:r>
              <a:rPr lang="en-US" kern="1200" dirty="0">
                <a:solidFill>
                  <a:schemeClr val="tx1"/>
                </a:solidFill>
                <a:effectLst/>
                <a:ea typeface="+mn-ea"/>
                <a:cs typeface="+mn-cs"/>
              </a:rPr>
              <a:t> secure Amazon facility, the data will be transferred into your AWS account.</a:t>
            </a:r>
          </a:p>
          <a:p>
            <a:endParaRPr lang="en-US" kern="1200" dirty="0">
              <a:solidFill>
                <a:schemeClr val="tx1"/>
              </a:solidFill>
              <a:effectLst/>
              <a:latin typeface="Calibri" panose="020F0502020204030204" pitchFamily="34" charset="0"/>
              <a:ea typeface="+mn-ea"/>
              <a:cs typeface="+mn-cs"/>
            </a:endParaRP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358179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3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a:solidFill>
                  <a:schemeClr val="tx1"/>
                </a:solidFill>
                <a:effectLst/>
                <a:ea typeface="+mn-ea"/>
                <a:cs typeface="+mn-cs"/>
              </a:rPr>
              <a:t>AWS Snowmobile </a:t>
            </a:r>
            <a:r>
              <a:rPr lang="en-US" kern="1200" dirty="0">
                <a:solidFill>
                  <a:schemeClr val="tx1"/>
                </a:solidFill>
                <a:effectLst/>
                <a:ea typeface="+mn-ea"/>
                <a:cs typeface="+mn-cs"/>
              </a:rPr>
              <a:t>is an even larger data transfer option that operates in exabyte scale. An exabyte is 1 million terabytes or 1 billion gigabytes. It should only be used to move extremely large amounts of data into AWS. A</a:t>
            </a:r>
            <a:r>
              <a:rPr lang="en-US" kern="1200" baseline="0" dirty="0">
                <a:solidFill>
                  <a:schemeClr val="tx1"/>
                </a:solidFill>
                <a:effectLst/>
                <a:ea typeface="+mn-ea"/>
                <a:cs typeface="+mn-cs"/>
              </a:rPr>
              <a:t> S</a:t>
            </a:r>
            <a:r>
              <a:rPr lang="en-US" kern="1200" dirty="0">
                <a:solidFill>
                  <a:schemeClr val="tx1"/>
                </a:solidFill>
                <a:effectLst/>
                <a:ea typeface="+mn-ea"/>
                <a:cs typeface="+mn-cs"/>
              </a:rPr>
              <a:t>nowmobile is</a:t>
            </a:r>
            <a:r>
              <a:rPr lang="en-US" kern="1200" baseline="0" dirty="0">
                <a:solidFill>
                  <a:schemeClr val="tx1"/>
                </a:solidFill>
                <a:effectLst/>
                <a:ea typeface="+mn-ea"/>
                <a:cs typeface="+mn-cs"/>
              </a:rPr>
              <a:t> a </a:t>
            </a:r>
            <a:r>
              <a:rPr lang="en-US" kern="1200" dirty="0">
                <a:solidFill>
                  <a:schemeClr val="tx1"/>
                </a:solidFill>
                <a:effectLst/>
                <a:ea typeface="+mn-ea"/>
                <a:cs typeface="+mn-cs"/>
              </a:rPr>
              <a:t>45-foot-lonf (13.7 meters) ruggedized shipping container that is pulled by a semi-trailer truck. You can transfer 100 PB per</a:t>
            </a:r>
            <a:r>
              <a:rPr lang="en-US" kern="1200" baseline="0" dirty="0">
                <a:solidFill>
                  <a:schemeClr val="tx1"/>
                </a:solidFill>
                <a:effectLst/>
                <a:ea typeface="+mn-ea"/>
                <a:cs typeface="+mn-cs"/>
              </a:rPr>
              <a:t> S</a:t>
            </a:r>
            <a:r>
              <a:rPr lang="en-US" kern="1200" dirty="0">
                <a:solidFill>
                  <a:schemeClr val="tx1"/>
                </a:solidFill>
                <a:effectLst/>
                <a:ea typeface="+mn-ea"/>
                <a:cs typeface="+mn-cs"/>
              </a:rPr>
              <a:t>nowmobile.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If you tried to transfer 100 petabytes of data over the internet, with an upload speed of 10 Gbps (assuming a TCP/IP overhead of 10%), it would take approximately 1018 days (almost three years) to finish uploading the data. That would not be practical. In such cases, using AWS Snowmobile to transfer the data would be a better option.</a:t>
            </a:r>
          </a:p>
          <a:p>
            <a:endParaRPr lang="en-US" kern="1200" dirty="0">
              <a:solidFill>
                <a:schemeClr val="tx1"/>
              </a:solidFill>
              <a:effectLst/>
              <a:ea typeface="+mn-ea"/>
              <a:cs typeface="+mn-cs"/>
            </a:endParaRPr>
          </a:p>
          <a:p>
            <a:r>
              <a:rPr lang="en-US" kern="1200" dirty="0">
                <a:solidFill>
                  <a:schemeClr val="tx1"/>
                </a:solidFill>
                <a:effectLst/>
                <a:ea typeface="+mn-ea"/>
                <a:cs typeface="+mn-cs"/>
              </a:rPr>
              <a:t>Snowmobile uses multiple layers of security designed to protect your data, including dedicated security personnel, GPS tracking, alarm monitoring, 24/7 video surveillance, and an optional escort security vehicle while in transit. All data is encrypted with 256-bit encryption keys managed through AWS Key Management Service (AWS KMS) and designed to ensure both security and full chain-of-custody of your data.</a:t>
            </a:r>
          </a:p>
          <a:p>
            <a:endParaRPr lang="en-US" kern="1200" dirty="0">
              <a:solidFill>
                <a:schemeClr val="tx1"/>
              </a:solidFill>
              <a:effectLst/>
              <a:latin typeface="Calibri" panose="020F0502020204030204" pitchFamily="34" charset="0"/>
              <a:ea typeface="+mn-ea"/>
              <a:cs typeface="+mn-cs"/>
            </a:endParaRPr>
          </a:p>
          <a:p>
            <a:endParaRPr lang="en-US" kern="1200" dirty="0">
              <a:solidFill>
                <a:schemeClr val="tx1"/>
              </a:solidFill>
              <a:effectLst/>
              <a:latin typeface="Calibri" panose="020F0502020204030204" pitchFamily="34" charset="0"/>
              <a:ea typeface="+mn-ea"/>
              <a:cs typeface="+mn-cs"/>
            </a:endParaRP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1473014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Some key</a:t>
            </a:r>
            <a:r>
              <a:rPr lang="en-US" sz="12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The S3 multipart upload option is a good option for files larger than 100 MB and in situations where network connectivity might be inconsistent</a:t>
            </a:r>
          </a:p>
          <a:p>
            <a:pPr marL="171450" indent="-171450">
              <a:buFont typeface="Arial" panose="020B0604020202020204" pitchFamily="34" charset="0"/>
              <a:buChar char="•"/>
            </a:pPr>
            <a:r>
              <a:rPr lang="en-US" dirty="0"/>
              <a:t>Amazon S3 Transfer Acceleration uses edge locations, and can significantly increase the speed of uploads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Snowball provides a way to transfer petabytes of data, and AWS Snowmobile provides a way to transfer exabytes of data to AWS</a:t>
            </a:r>
          </a:p>
        </p:txBody>
      </p:sp>
    </p:spTree>
    <p:extLst>
      <p:ext uri="{BB962C8B-B14F-4D97-AF65-F5344CB8AC3E}">
        <p14:creationId xmlns:p14="http://schemas.microsoft.com/office/powerpoint/2010/main" val="307757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The simplest architecture.</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Choosing Regions for your architecture.</a:t>
            </a:r>
          </a:p>
        </p:txBody>
      </p:sp>
    </p:spTree>
    <p:extLst>
      <p:ext uri="{BB962C8B-B14F-4D97-AF65-F5344CB8AC3E}">
        <p14:creationId xmlns:p14="http://schemas.microsoft.com/office/powerpoint/2010/main" val="152309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There are many considerations when you decide what Region to host your data in. </a:t>
            </a:r>
          </a:p>
          <a:p>
            <a:endParaRPr lang="en-US" dirty="0">
              <a:latin typeface="Calibri" panose="020F0502020204030204" pitchFamily="34" charset="0"/>
            </a:endParaRPr>
          </a:p>
          <a:p>
            <a:r>
              <a:rPr lang="en-US" kern="1200" dirty="0">
                <a:solidFill>
                  <a:schemeClr val="tx1"/>
                </a:solidFill>
                <a:effectLst/>
                <a:latin typeface="Calibri" panose="020F0502020204030204" pitchFamily="34" charset="0"/>
                <a:ea typeface="+mn-ea"/>
                <a:cs typeface="+mn-cs"/>
              </a:rPr>
              <a:t>First, </a:t>
            </a:r>
            <a:r>
              <a:rPr lang="en-US" dirty="0">
                <a:latin typeface="Calibri" panose="020F0502020204030204" pitchFamily="34" charset="0"/>
              </a:rPr>
              <a:t>you should consider </a:t>
            </a:r>
            <a:r>
              <a:rPr lang="en-US" b="0" i="1" dirty="0">
                <a:latin typeface="Calibri" panose="020F0502020204030204" pitchFamily="34" charset="0"/>
              </a:rPr>
              <a:t>data privacy laws </a:t>
            </a:r>
            <a:r>
              <a:rPr lang="en-US" dirty="0">
                <a:latin typeface="Calibri" panose="020F0502020204030204" pitchFamily="34" charset="0"/>
              </a:rPr>
              <a:t>and your regulatory compliance requirements. </a:t>
            </a:r>
            <a:r>
              <a:rPr lang="en-US" kern="1200" dirty="0">
                <a:solidFill>
                  <a:schemeClr val="tx1"/>
                </a:solidFill>
                <a:effectLst/>
                <a:latin typeface="Calibri" panose="020F0502020204030204" pitchFamily="34" charset="0"/>
                <a:ea typeface="+mn-ea"/>
                <a:cs typeface="+mn-cs"/>
              </a:rPr>
              <a:t>Data you store on AWS is subject to the laws of the country and locality where it is stored. In addition, some laws dictate that if you are operating your business in their jurisdiction, you cannot store that data anywhere else. Similarly, </a:t>
            </a:r>
            <a:r>
              <a:rPr lang="en-US" sz="1100" b="0" i="1" kern="1200" dirty="0">
                <a:solidFill>
                  <a:schemeClr val="tx1"/>
                </a:solidFill>
                <a:latin typeface="Calibri" panose="020F0502020204030204" pitchFamily="34" charset="0"/>
                <a:ea typeface="+mn-ea"/>
                <a:cs typeface="+mn-cs"/>
              </a:rPr>
              <a:t>compliance</a:t>
            </a:r>
            <a:r>
              <a:rPr lang="en-US" kern="1200" dirty="0">
                <a:solidFill>
                  <a:schemeClr val="tx1"/>
                </a:solidFill>
                <a:effectLst/>
                <a:latin typeface="Calibri" panose="020F0502020204030204" pitchFamily="34" charset="0"/>
                <a:ea typeface="+mn-ea"/>
                <a:cs typeface="+mn-cs"/>
              </a:rPr>
              <a:t> standards (such as the U.S. Health Insurance Portability and Accountability Act, or HIPAA) have strict guidelines on how and where data can be stored. </a:t>
            </a:r>
            <a:endParaRPr lang="en-US" u="sng" kern="1200" dirty="0">
              <a:solidFill>
                <a:schemeClr val="tx1"/>
              </a:solidFill>
              <a:effectLst/>
              <a:latin typeface="Calibri" panose="020F0502020204030204" pitchFamily="34" charset="0"/>
              <a:ea typeface="+mn-ea"/>
              <a:cs typeface="+mn-cs"/>
            </a:endParaRPr>
          </a:p>
          <a:p>
            <a:endParaRPr lang="en-US" u="sng"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Second, </a:t>
            </a:r>
            <a:r>
              <a:rPr lang="en-US" b="0" i="1" kern="1200" dirty="0">
                <a:solidFill>
                  <a:schemeClr val="tx1"/>
                </a:solidFill>
                <a:effectLst/>
                <a:latin typeface="Calibri" panose="020F0502020204030204" pitchFamily="34" charset="0"/>
                <a:ea typeface="+mn-ea"/>
                <a:cs typeface="+mn-cs"/>
              </a:rPr>
              <a:t>proximity</a:t>
            </a:r>
            <a:r>
              <a:rPr lang="en-US" kern="1200" dirty="0">
                <a:solidFill>
                  <a:schemeClr val="tx1"/>
                </a:solidFill>
                <a:effectLst/>
                <a:latin typeface="Calibri" panose="020F0502020204030204" pitchFamily="34" charset="0"/>
                <a:ea typeface="+mn-ea"/>
                <a:cs typeface="+mn-cs"/>
              </a:rPr>
              <a:t> is an important factor in choosing your Region, especially when </a:t>
            </a:r>
            <a:r>
              <a:rPr lang="en-US" b="0" i="1" kern="1200" dirty="0">
                <a:solidFill>
                  <a:schemeClr val="tx1"/>
                </a:solidFill>
                <a:effectLst/>
                <a:latin typeface="Calibri" panose="020F0502020204030204" pitchFamily="34" charset="0"/>
                <a:ea typeface="+mn-ea"/>
                <a:cs typeface="+mn-cs"/>
              </a:rPr>
              <a:t>latency</a:t>
            </a:r>
            <a:r>
              <a:rPr lang="en-US" kern="1200" dirty="0">
                <a:solidFill>
                  <a:schemeClr val="tx1"/>
                </a:solidFill>
                <a:effectLst/>
                <a:latin typeface="Calibri" panose="020F0502020204030204" pitchFamily="34" charset="0"/>
                <a:ea typeface="+mn-ea"/>
                <a:cs typeface="+mn-cs"/>
              </a:rPr>
              <a:t> is a critical factor. In most cases, the latency difference between using the closest Region and the farthest Region is relatively small, but even small differences in latency can impact customer experience. Customers expect responsive environments, and as time passes and technology becomes more and more powerful, those expectations also rise. </a:t>
            </a:r>
          </a:p>
          <a:p>
            <a:r>
              <a:rPr lang="en-US" kern="1200" dirty="0">
                <a:solidFill>
                  <a:schemeClr val="tx1"/>
                </a:solidFill>
                <a:effectLst/>
                <a:latin typeface="Calibri" panose="020F0502020204030204" pitchFamily="34" charset="0"/>
                <a:ea typeface="+mn-ea"/>
                <a:cs typeface="+mn-cs"/>
              </a:rPr>
              <a:t> </a:t>
            </a:r>
          </a:p>
          <a:p>
            <a:endParaRPr lang="en-US" dirty="0"/>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62282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2905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When you choose a Region, a third important consideration is the </a:t>
            </a:r>
            <a:r>
              <a:rPr lang="en-US" b="0" i="1" kern="1200" dirty="0">
                <a:solidFill>
                  <a:schemeClr val="tx1"/>
                </a:solidFill>
                <a:effectLst/>
                <a:latin typeface="Calibri" panose="020F0502020204030204" pitchFamily="34" charset="0"/>
                <a:ea typeface="+mn-ea"/>
                <a:cs typeface="+mn-cs"/>
              </a:rPr>
              <a:t>availability of AWS services and features</a:t>
            </a:r>
            <a:r>
              <a:rPr lang="en-US" kern="1200" dirty="0">
                <a:solidFill>
                  <a:schemeClr val="tx1"/>
                </a:solidFill>
                <a:effectLst/>
                <a:latin typeface="Calibri" panose="020F0502020204030204" pitchFamily="34" charset="0"/>
                <a:ea typeface="+mn-ea"/>
                <a:cs typeface="+mn-cs"/>
              </a:rPr>
              <a:t>. Though AWS strives to make services and features available everywhere, the complications that arise from having a global reach make it challenging to accomplish that goal. </a:t>
            </a:r>
            <a:r>
              <a:rPr lang="en-US" dirty="0">
                <a:latin typeface="Calibri" panose="020F0502020204030204" pitchFamily="34" charset="0"/>
              </a:rPr>
              <a:t>Instead of </a:t>
            </a:r>
            <a:r>
              <a:rPr lang="en-US" kern="1200" dirty="0">
                <a:solidFill>
                  <a:schemeClr val="tx1"/>
                </a:solidFill>
                <a:effectLst/>
                <a:latin typeface="Calibri" panose="020F0502020204030204" pitchFamily="34" charset="0"/>
                <a:ea typeface="+mn-ea"/>
                <a:cs typeface="+mn-cs"/>
              </a:rPr>
              <a:t>waiting until a service is available everywhere before launching it, services are released when they are ready. Service availability </a:t>
            </a:r>
            <a:r>
              <a:rPr lang="en-US" dirty="0">
                <a:latin typeface="Calibri" panose="020F0502020204030204" pitchFamily="34" charset="0"/>
              </a:rPr>
              <a:t>is then expanded </a:t>
            </a:r>
            <a:r>
              <a:rPr lang="en-US" kern="1200" dirty="0">
                <a:solidFill>
                  <a:schemeClr val="tx1"/>
                </a:solidFill>
                <a:effectLst/>
                <a:latin typeface="Calibri" panose="020F0502020204030204" pitchFamily="34" charset="0"/>
                <a:ea typeface="+mn-ea"/>
                <a:cs typeface="+mn-cs"/>
              </a:rPr>
              <a:t>as soon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A fourth consideration when you choose a Region is </a:t>
            </a:r>
            <a:r>
              <a:rPr lang="en-US" b="0" i="1" kern="1200" dirty="0">
                <a:solidFill>
                  <a:schemeClr val="tx1"/>
                </a:solidFill>
                <a:effectLst/>
                <a:latin typeface="Calibri" panose="020F0502020204030204" pitchFamily="34" charset="0"/>
                <a:ea typeface="+mn-ea"/>
                <a:cs typeface="+mn-cs"/>
              </a:rPr>
              <a:t>cost</a:t>
            </a:r>
            <a:r>
              <a:rPr lang="en-US" kern="1200" dirty="0">
                <a:solidFill>
                  <a:schemeClr val="tx1"/>
                </a:solidFill>
                <a:effectLst/>
                <a:latin typeface="Calibri" panose="020F0502020204030204" pitchFamily="34" charset="0"/>
                <a:ea typeface="+mn-ea"/>
                <a:cs typeface="+mn-cs"/>
              </a:rPr>
              <a:t>. Service costs can differ depending on which Region they are used in. For example, an Amazon EC2 instance in the us-east-1 Region might not cost the same as if it ran in the eu-west-1 Region. Typically, the difference in cost might not be enough to supersede the other three considerations. However, in cases where the latency, compliance, and service availability differences between Regions are minimal, you might be able to save by using the lower-cost Region for your environment.</a:t>
            </a:r>
          </a:p>
          <a:p>
            <a:endParaRPr lang="en-US" kern="1200" dirty="0">
              <a:solidFill>
                <a:schemeClr val="tx1"/>
              </a:solidFill>
              <a:effectLst/>
              <a:latin typeface="Calibri" panose="020F0502020204030204" pitchFamily="34" charset="0"/>
              <a:ea typeface="+mn-ea"/>
              <a:cs typeface="+mn-cs"/>
            </a:endParaRPr>
          </a:p>
          <a:p>
            <a:r>
              <a:rPr lang="en-US" dirty="0">
                <a:latin typeface="Calibri" panose="020F0502020204030204" pitchFamily="34" charset="0"/>
              </a:rPr>
              <a:t>Finally, i</a:t>
            </a:r>
            <a:r>
              <a:rPr lang="en-US" kern="1200" dirty="0">
                <a:solidFill>
                  <a:schemeClr val="tx1"/>
                </a:solidFill>
                <a:effectLst/>
                <a:latin typeface="Calibri" panose="020F0502020204030204" pitchFamily="34" charset="0"/>
                <a:ea typeface="+mn-ea"/>
                <a:cs typeface="+mn-cs"/>
              </a:rPr>
              <a:t>n circumstances where your customers are in different areas of the world, consider optimizing their experience by replicating your environment in multiple Regions that are closer to them. Because you would then be distributing your load across multiple environments, your costs for components in each environment might go down even as you add more infrastructure. For example, adding a second application environment might allow you to cut your processing and storage capacity requirements in half in each environment. Because AWS is designed to enable that kind of flexibility, and because you only pay for what you use, you could scale your existing environment down as a way to mitigate the cost of adding another environment.</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The downside to that approach is that you now have two environments to manage. Also, not all of your components will scale down enough to mitigate all the costs of the new components. Additionally, you might need to maintain one single storage source of truth in one Region, such as a primary Amazon Relational Database Service (Amazon RDS) instance. Your secondary Region would need to communicate with the storage instance, which might increase latency and cost for those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3630648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a:t>
            </a:r>
            <a:r>
              <a:rPr lang="en-US" sz="1100" i="0" dirty="0"/>
              <a:t>Module 3 – Challenge Lab: Creating a Static Website for the Café.</a:t>
            </a:r>
          </a:p>
        </p:txBody>
      </p:sp>
    </p:spTree>
    <p:extLst>
      <p:ext uri="{BB962C8B-B14F-4D97-AF65-F5344CB8AC3E}">
        <p14:creationId xmlns:p14="http://schemas.microsoft.com/office/powerpoint/2010/main" val="3175352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Sofía mentioned to Nikhil that she would like the café to have a website that will showcase the café visually through images. The website should also provide customers with business details, such as the location of the store, the business hours, and telephone number.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Nikhil is pleased to create the first website for the café. During this activity, you will take on the role of Nikhil and work on producing the results that everyone back at the café hopes you can deliver. Perhaps you can even exceed their expectations!</a:t>
            </a: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indent="0">
              <a:buFont typeface="Arial" panose="020B0604020202020204" pitchFamily="34" charset="0"/>
              <a:buNone/>
            </a:pPr>
            <a:endParaRPr lang="en-US" sz="1000" dirty="0"/>
          </a:p>
        </p:txBody>
      </p:sp>
    </p:spTree>
    <p:extLst>
      <p:ext uri="{BB962C8B-B14F-4D97-AF65-F5344CB8AC3E}">
        <p14:creationId xmlns:p14="http://schemas.microsoft.com/office/powerpoint/2010/main" val="39312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a:t>
            </a:r>
            <a:r>
              <a:rPr lang="en-US" sz="1100"/>
              <a:t>tasks:</a:t>
            </a:r>
          </a:p>
          <a:p>
            <a:endParaRPr lang="en-US" sz="1100" dirty="0"/>
          </a:p>
          <a:p>
            <a:pPr marL="228600" indent="-228600">
              <a:buAutoNum type="arabicPeriod"/>
            </a:pPr>
            <a:r>
              <a:rPr lang="en-US" sz="1100" dirty="0">
                <a:latin typeface="+mn-lt"/>
              </a:rPr>
              <a:t>Extracting the files that you need for the lab</a:t>
            </a:r>
          </a:p>
          <a:p>
            <a:pPr marL="228600" indent="-228600">
              <a:buAutoNum type="arabicPeriod"/>
            </a:pPr>
            <a:r>
              <a:rPr lang="en-US" sz="1100" dirty="0">
                <a:latin typeface="+mn-lt"/>
              </a:rPr>
              <a:t>Creating an S3 bucket to host your static website</a:t>
            </a:r>
          </a:p>
          <a:p>
            <a:pPr marL="228600" indent="-228600">
              <a:buAutoNum type="arabicPeriod"/>
            </a:pPr>
            <a:r>
              <a:rPr lang="en-US" sz="1100" dirty="0">
                <a:latin typeface="+mn-lt"/>
              </a:rPr>
              <a:t>Uploading content to your S3 bucket</a:t>
            </a:r>
          </a:p>
          <a:p>
            <a:pPr marL="228600" indent="-228600">
              <a:buAutoNum type="arabicPeriod"/>
            </a:pPr>
            <a:r>
              <a:rPr lang="en-US" sz="1100" dirty="0">
                <a:latin typeface="+mn-lt"/>
              </a:rPr>
              <a:t>Creating a bucket policy to grant public read access</a:t>
            </a:r>
          </a:p>
          <a:p>
            <a:pPr marL="228600" indent="-228600">
              <a:buAutoNum type="arabicPeriod"/>
            </a:pPr>
            <a:r>
              <a:rPr lang="en-US" sz="1100" dirty="0">
                <a:latin typeface="+mn-lt"/>
              </a:rPr>
              <a:t>Enabling versioning on the S3 bucket</a:t>
            </a:r>
          </a:p>
          <a:p>
            <a:pPr marL="228600" indent="-228600">
              <a:buAutoNum type="arabicPeriod"/>
            </a:pPr>
            <a:r>
              <a:rPr lang="en-US" sz="1100" dirty="0">
                <a:latin typeface="+mn-lt"/>
              </a:rPr>
              <a:t>Setting lifecycle policies</a:t>
            </a:r>
          </a:p>
          <a:p>
            <a:pPr marL="228600" indent="-228600">
              <a:buAutoNum type="arabicPeriod"/>
            </a:pPr>
            <a:r>
              <a:rPr lang="en-US" sz="1100" dirty="0">
                <a:latin typeface="+mn-lt"/>
              </a:rPr>
              <a:t>Enable cross-Region replication</a:t>
            </a:r>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In this challenge lab, you will create a static website for the café. The website will be hosted on Amazon S3. After the S3 bucket is created and properly configured for website hosting, a web browser should be able access the website directly by using the assigned Amazon S3 endpoint URL.</a:t>
            </a:r>
            <a:endParaRPr lang="en-US" sz="1100"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p:txBody>
      </p:sp>
    </p:spTree>
    <p:extLst>
      <p:ext uri="{BB962C8B-B14F-4D97-AF65-F5344CB8AC3E}">
        <p14:creationId xmlns:p14="http://schemas.microsoft.com/office/powerpoint/2010/main" val="514071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now choose to lead a conversation about the key takeaways from the challenge lab now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each module introduces new features, those parts of this larger diagram will be revealed.</a:t>
            </a:r>
            <a:br>
              <a:rPr lang="en-US" dirty="0"/>
            </a:br>
            <a:br>
              <a:rPr lang="en-US" dirty="0"/>
            </a:br>
            <a:r>
              <a:rPr lang="en-US" dirty="0"/>
              <a:t>In this module, you start with one of the simplest of architectures that can be implemented on AWS, which is creating a static website by hosting it entirely on Amazon S3. You will also learn about the various Amazon S3 storage options and some key considerations for when you choose a Region on AWS. </a:t>
            </a:r>
            <a:br>
              <a:rPr lang="en-US" dirty="0"/>
            </a:br>
            <a:br>
              <a:rPr lang="en-US" dirty="0"/>
            </a:br>
            <a:br>
              <a:rPr lang="en-US" dirty="0"/>
            </a:br>
            <a:endParaRPr lang="en-US" dirty="0"/>
          </a:p>
        </p:txBody>
      </p:sp>
    </p:spTree>
    <p:extLst>
      <p:ext uri="{BB962C8B-B14F-4D97-AF65-F5344CB8AC3E}">
        <p14:creationId xmlns:p14="http://schemas.microsoft.com/office/powerpoint/2010/main" val="2824622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sz="1100" dirty="0"/>
              <a:t>Recognize the problems that Amazon Simple Storage Service (Amazon S3) can solve</a:t>
            </a:r>
          </a:p>
          <a:p>
            <a:pPr marL="171450" indent="-171450">
              <a:buFont typeface="Arial" panose="020B0604020202020204" pitchFamily="34" charset="0"/>
              <a:buChar char="•"/>
            </a:pPr>
            <a:r>
              <a:rPr lang="en-US" sz="1100" dirty="0"/>
              <a:t>Describe how to store content efficiently using Amazon S3</a:t>
            </a:r>
          </a:p>
          <a:p>
            <a:pPr marL="171450" indent="-171450">
              <a:buFont typeface="Arial" panose="020B0604020202020204" pitchFamily="34" charset="0"/>
              <a:buChar char="•"/>
            </a:pPr>
            <a:r>
              <a:rPr lang="en-US" sz="1100" dirty="0"/>
              <a:t>Recognize the various Amazon S3 storage classes and cost considerations</a:t>
            </a:r>
          </a:p>
          <a:p>
            <a:pPr marL="171450" indent="-171450">
              <a:buFont typeface="Arial" panose="020B0604020202020204" pitchFamily="34" charset="0"/>
              <a:buChar char="•"/>
            </a:pPr>
            <a:r>
              <a:rPr lang="en-US" dirty="0"/>
              <a:t>Describe how to move data to and from Amazon S3</a:t>
            </a:r>
            <a:endParaRPr lang="en-US" sz="1100" dirty="0"/>
          </a:p>
          <a:p>
            <a:pPr marL="171450" indent="-171450">
              <a:buFont typeface="Arial" panose="020B0604020202020204" pitchFamily="34" charset="0"/>
              <a:buChar char="•"/>
            </a:pPr>
            <a:r>
              <a:rPr lang="en-US" sz="1100" dirty="0"/>
              <a:t>Describe how to choose a Region</a:t>
            </a:r>
          </a:p>
          <a:p>
            <a:pPr marL="171450" indent="-171450">
              <a:buFont typeface="Arial" panose="020B0604020202020204" pitchFamily="34" charset="0"/>
              <a:buChar char="•"/>
            </a:pPr>
            <a:r>
              <a:rPr lang="en-US" sz="1100" dirty="0"/>
              <a:t>Create a static website</a:t>
            </a:r>
          </a:p>
        </p:txBody>
      </p:sp>
    </p:spTree>
    <p:extLst>
      <p:ext uri="{BB962C8B-B14F-4D97-AF65-F5344CB8AC3E}">
        <p14:creationId xmlns:p14="http://schemas.microsoft.com/office/powerpoint/2010/main" val="718544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Look at the answer</a:t>
            </a:r>
            <a:r>
              <a:rPr lang="en-US" sz="1000"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t>The correct answer is B</a:t>
            </a:r>
            <a:r>
              <a:rPr lang="en-US" sz="1000" dirty="0"/>
              <a:t>. If a versioned object is deleted, then it can still be recovered by retrieving the final version. Response A would lose any changes that were committed since the previous snapshot. Storing the data in two S3 buckets (response C) would provide slightly more protection, but a user could still delete the object from both buckets. EC2 instance storage (response D) is temporary storage and should never be used for data requiring durability.</a:t>
            </a:r>
          </a:p>
          <a:p>
            <a:endParaRPr lang="en-US" sz="1000" dirty="0"/>
          </a:p>
        </p:txBody>
      </p:sp>
    </p:spTree>
    <p:extLst>
      <p:ext uri="{BB962C8B-B14F-4D97-AF65-F5344CB8AC3E}">
        <p14:creationId xmlns:p14="http://schemas.microsoft.com/office/powerpoint/2010/main" val="3458878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lvl="0" indent="-171450">
              <a:buFont typeface="Arial" panose="020B0604020202020204" pitchFamily="34" charset="0"/>
              <a:buChar char="•"/>
            </a:pPr>
            <a:r>
              <a:rPr lang="en-US" u="sng" dirty="0">
                <a:hlinkClick r:id="rId3"/>
              </a:rPr>
              <a:t>Amazon S3 Developers Guide</a:t>
            </a:r>
            <a:endParaRPr lang="en-US" dirty="0"/>
          </a:p>
          <a:p>
            <a:pPr marL="171450" lvl="0" indent="-171450">
              <a:buFont typeface="Arial" panose="020B0604020202020204" pitchFamily="34" charset="0"/>
              <a:buChar char="•"/>
            </a:pPr>
            <a:r>
              <a:rPr lang="en-US" u="sng" dirty="0">
                <a:hlinkClick r:id="rId4"/>
              </a:rPr>
              <a:t>Amazon S3 FAQs</a:t>
            </a:r>
            <a:endParaRPr lang="en-US" dirty="0"/>
          </a:p>
          <a:p>
            <a:pPr marL="171450" lvl="0" indent="-171450">
              <a:buFont typeface="Arial" panose="020B0604020202020204" pitchFamily="34" charset="0"/>
              <a:buChar char="•"/>
            </a:pPr>
            <a:r>
              <a:rPr lang="en-US" u="sng" dirty="0">
                <a:hlinkClick r:id="rId5"/>
              </a:rPr>
              <a:t>Amazon S3 Common Use Scenarios</a:t>
            </a:r>
            <a:endParaRPr lang="en-US" dirty="0"/>
          </a:p>
          <a:p>
            <a:pPr marL="171450" lvl="0" indent="-171450">
              <a:buFont typeface="Arial" panose="020B0604020202020204" pitchFamily="34" charset="0"/>
              <a:buChar char="•"/>
            </a:pPr>
            <a:r>
              <a:rPr lang="en-US" u="sng" dirty="0">
                <a:hlinkClick r:id="rId6"/>
              </a:rPr>
              <a:t>AWS Storage Services Whitepaper</a:t>
            </a:r>
            <a:endParaRPr lang="en-US"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7"/>
              </a:rPr>
              <a:t>Amazon S3 Storage Classes Comparison</a:t>
            </a:r>
            <a:endParaRPr lang="en-US"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sng" dirty="0">
                <a:hlinkClick r:id="rId8"/>
              </a:rPr>
              <a:t>Amazon S3 Block Public Access</a:t>
            </a:r>
            <a:endParaRPr lang="en-US" u="sng" dirty="0"/>
          </a:p>
        </p:txBody>
      </p:sp>
    </p:spTree>
    <p:extLst>
      <p:ext uri="{BB962C8B-B14F-4D97-AF65-F5344CB8AC3E}">
        <p14:creationId xmlns:p14="http://schemas.microsoft.com/office/powerpoint/2010/main" val="4243823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café has a single location in a large city, where they sell desserts and coffee. The business is owned by Frank and Martha, a husband-and-wife team who work at the café. Their daughter, Sofía, and their other employee, Nikhil—who is a secondary school student—also work at the café.</a:t>
            </a:r>
            <a:br>
              <a:rPr lang="en-US" dirty="0"/>
            </a:br>
            <a:br>
              <a:rPr lang="en-US" dirty="0"/>
            </a:br>
            <a:r>
              <a:rPr lang="en-US" dirty="0"/>
              <a:t>The café currently doesn’t have a marketing strategy. They mostly gain new customers when someone walks by, notices the café, and decides to give it a try. The café has a reputation for high-quality desserts and coffees, but their reputation is limited to people who have visited, or who have heard about them from their customers.</a:t>
            </a:r>
            <a:br>
              <a:rPr lang="en-US" dirty="0"/>
            </a:br>
            <a:br>
              <a:rPr lang="en-US" dirty="0"/>
            </a:br>
            <a:r>
              <a:rPr lang="en-US" dirty="0"/>
              <a:t>Sofía suggested that they should expand community awareness of what the cafe has to offer. Frank and Martha agreed. The café doesn’t have a web presence yet, and they don’t currently use any cloud computing services. However, that situation is about to change. The first challenge will be to create a basic website for the café.</a:t>
            </a:r>
            <a:br>
              <a:rPr lang="en-US" dirty="0"/>
            </a:br>
            <a:br>
              <a:rPr lang="en-US" dirty="0"/>
            </a:br>
            <a:r>
              <a:rPr lang="en-US" dirty="0"/>
              <a:t>You will learn more details about the business requirements—and how to use Amazon Web Services to meet those business requirements—throughout this module.</a:t>
            </a:r>
            <a:br>
              <a:rPr lang="en-US" dirty="0"/>
            </a:br>
            <a:br>
              <a:rPr lang="en-US" dirty="0"/>
            </a:b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938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Using Amazon S3.</a:t>
            </a:r>
          </a:p>
        </p:txBody>
      </p:sp>
    </p:spTree>
    <p:extLst>
      <p:ext uri="{BB962C8B-B14F-4D97-AF65-F5344CB8AC3E}">
        <p14:creationId xmlns:p14="http://schemas.microsoft.com/office/powerpoint/2010/main" val="228682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lstStyle/>
          <a:p>
            <a:r>
              <a:rPr lang="en-US" kern="1200" dirty="0">
                <a:solidFill>
                  <a:schemeClr val="tx1"/>
                </a:solidFill>
                <a:effectLst/>
                <a:latin typeface="Calibri" panose="020F0502020204030204" pitchFamily="34" charset="0"/>
              </a:rPr>
              <a:t>Amazon S3 is an </a:t>
            </a:r>
            <a:r>
              <a:rPr lang="en-US" i="1" kern="1200" dirty="0">
                <a:solidFill>
                  <a:schemeClr val="tx1"/>
                </a:solidFill>
                <a:effectLst/>
                <a:latin typeface="Calibri" panose="020F0502020204030204" pitchFamily="34" charset="0"/>
              </a:rPr>
              <a:t>object storage</a:t>
            </a:r>
            <a:r>
              <a:rPr lang="en-US" i="1" dirty="0">
                <a:latin typeface="Calibri" panose="020F0502020204030204" pitchFamily="34" charset="0"/>
              </a:rPr>
              <a:t> </a:t>
            </a:r>
            <a:r>
              <a:rPr lang="en-US" dirty="0">
                <a:latin typeface="Calibri" panose="020F0502020204030204" pitchFamily="34" charset="0"/>
              </a:rPr>
              <a:t>service.</a:t>
            </a:r>
            <a:r>
              <a:rPr lang="en-US" kern="1200" dirty="0">
                <a:solidFill>
                  <a:schemeClr val="tx1"/>
                </a:solidFill>
                <a:effectLst/>
                <a:latin typeface="Calibri" panose="020F0502020204030204" pitchFamily="34" charset="0"/>
              </a:rPr>
              <a:t> It enables you to store virtually unlimited amounts of data. Data files are stored as objects. You place objects in a bucket, which you define. Every bucket must have name that is globally unique across Regions. This means that the bucket name must be unique across all AWS customer accounts. </a:t>
            </a:r>
          </a:p>
          <a:p>
            <a:endParaRPr lang="en-US" dirty="0">
              <a:latin typeface="Calibri" panose="020F0502020204030204" pitchFamily="34" charset="0"/>
            </a:endParaRPr>
          </a:p>
          <a:p>
            <a:r>
              <a:rPr lang="en-US" kern="1200" dirty="0">
                <a:solidFill>
                  <a:schemeClr val="tx1"/>
                </a:solidFill>
                <a:effectLst/>
                <a:latin typeface="Calibri" panose="020F0502020204030204" pitchFamily="34" charset="0"/>
              </a:rPr>
              <a:t>The objects you store can vary in size from 0 bytes to 5 TB. Though individual objects cannot be larger than 5 TB, you can store as much total data as you need.</a:t>
            </a:r>
          </a:p>
          <a:p>
            <a:endParaRPr lang="en-US" dirty="0">
              <a:latin typeface="Calibri" panose="020F0502020204030204" pitchFamily="34" charset="0"/>
            </a:endParaRPr>
          </a:p>
          <a:p>
            <a:r>
              <a:rPr lang="en-US" dirty="0">
                <a:latin typeface="Calibri" panose="020F0502020204030204" pitchFamily="34" charset="0"/>
              </a:rPr>
              <a:t>Each object has five consistent characteristics. </a:t>
            </a:r>
          </a:p>
          <a:p>
            <a:endParaRPr lang="en-US" dirty="0">
              <a:latin typeface="Calibri" panose="020F0502020204030204" pitchFamily="34" charset="0"/>
            </a:endParaRPr>
          </a:p>
          <a:p>
            <a:r>
              <a:rPr lang="en-US" dirty="0">
                <a:latin typeface="Calibri" panose="020F0502020204030204" pitchFamily="34" charset="0"/>
              </a:rPr>
              <a:t>First, it has a </a:t>
            </a:r>
            <a:r>
              <a:rPr lang="en-US" b="0" i="1" dirty="0">
                <a:latin typeface="Calibri" panose="020F0502020204030204" pitchFamily="34" charset="0"/>
              </a:rPr>
              <a:t>key</a:t>
            </a:r>
            <a:r>
              <a:rPr lang="en-US" dirty="0">
                <a:latin typeface="Calibri" panose="020F0502020204030204" pitchFamily="34" charset="0"/>
              </a:rPr>
              <a:t>, which is the name that you assign to an object. You use the object key to retrieve the object. In the AWS Management Console, you can create a directory inside a bucket, and upload an object to that directory. However, in reality, Amazon S3 does not know about directories, so the key value includes the full path relative to the bucket root. </a:t>
            </a:r>
          </a:p>
          <a:p>
            <a:endParaRPr lang="en-US" dirty="0">
              <a:latin typeface="Calibri" panose="020F0502020204030204" pitchFamily="34" charset="0"/>
            </a:endParaRPr>
          </a:p>
          <a:p>
            <a:r>
              <a:rPr lang="en-US" dirty="0">
                <a:latin typeface="Calibri" panose="020F0502020204030204" pitchFamily="34" charset="0"/>
              </a:rPr>
              <a:t>Objects also include a </a:t>
            </a:r>
            <a:r>
              <a:rPr lang="en-US" b="0" i="1" dirty="0">
                <a:latin typeface="Calibri" panose="020F0502020204030204" pitchFamily="34" charset="0"/>
              </a:rPr>
              <a:t>version ID</a:t>
            </a:r>
            <a:r>
              <a:rPr lang="en-US" dirty="0">
                <a:latin typeface="Calibri" panose="020F0502020204030204" pitchFamily="34" charset="0"/>
              </a:rPr>
              <a:t>. In a bucket, a key and version ID uniquely identify an object. You will learn more about versioning later in this module.</a:t>
            </a:r>
          </a:p>
          <a:p>
            <a:endParaRPr lang="en-US" dirty="0">
              <a:latin typeface="Calibri" panose="020F0502020204030204" pitchFamily="34" charset="0"/>
            </a:endParaRPr>
          </a:p>
          <a:p>
            <a:r>
              <a:rPr lang="en-US" dirty="0">
                <a:latin typeface="Calibri" panose="020F0502020204030204" pitchFamily="34" charset="0"/>
              </a:rPr>
              <a:t>The </a:t>
            </a:r>
            <a:r>
              <a:rPr lang="en-US" b="0" i="1" dirty="0">
                <a:latin typeface="Calibri" panose="020F0502020204030204" pitchFamily="34" charset="0"/>
              </a:rPr>
              <a:t>value</a:t>
            </a:r>
            <a:r>
              <a:rPr lang="en-US" dirty="0">
                <a:latin typeface="Calibri" panose="020F0502020204030204" pitchFamily="34" charset="0"/>
              </a:rPr>
              <a:t> of the object is the actual content that you store. It can be any sequence of bytes. Object values are immutable, which means that after you upload an object, you cannot modify the value. If you want to modify the object, you must make a change outside of Amazon S3 and then reupload the object.</a:t>
            </a:r>
          </a:p>
          <a:p>
            <a:endParaRPr lang="en-US" dirty="0">
              <a:latin typeface="Calibri" panose="020F0502020204030204" pitchFamily="34" charset="0"/>
            </a:endParaRPr>
          </a:p>
          <a:p>
            <a:r>
              <a:rPr lang="en-US" dirty="0">
                <a:latin typeface="Calibri" panose="020F0502020204030204" pitchFamily="34" charset="0"/>
              </a:rPr>
              <a:t>Objects also include </a:t>
            </a:r>
            <a:r>
              <a:rPr lang="en-US" b="0" i="1" dirty="0">
                <a:latin typeface="Calibri" panose="020F0502020204030204" pitchFamily="34" charset="0"/>
              </a:rPr>
              <a:t>metadata</a:t>
            </a:r>
            <a:r>
              <a:rPr lang="en-US" dirty="0">
                <a:latin typeface="Calibri" panose="020F0502020204030204" pitchFamily="34" charset="0"/>
              </a:rPr>
              <a:t>, which is a set of name-value pairs you can use to store information about the object. You can assign metadata, which is referred to as </a:t>
            </a:r>
            <a:r>
              <a:rPr lang="en-US" i="1" dirty="0">
                <a:latin typeface="Calibri" panose="020F0502020204030204" pitchFamily="34" charset="0"/>
              </a:rPr>
              <a:t>user-defined metadata</a:t>
            </a:r>
            <a:r>
              <a:rPr lang="en-US" dirty="0">
                <a:latin typeface="Calibri" panose="020F0502020204030204" pitchFamily="34" charset="0"/>
              </a:rPr>
              <a:t>, to your objects in Amazon S3. Amazon S3 also assigns </a:t>
            </a:r>
            <a:r>
              <a:rPr lang="en-US" i="1" dirty="0">
                <a:latin typeface="Calibri" panose="020F0502020204030204" pitchFamily="34" charset="0"/>
              </a:rPr>
              <a:t>system-metadata</a:t>
            </a:r>
            <a:r>
              <a:rPr lang="en-US" dirty="0">
                <a:latin typeface="Calibri" panose="020F0502020204030204" pitchFamily="34" charset="0"/>
              </a:rPr>
              <a:t> to these objects, which it uses for managing objects. </a:t>
            </a:r>
          </a:p>
          <a:p>
            <a:endParaRPr lang="en-US" dirty="0">
              <a:latin typeface="Calibri" panose="020F0502020204030204" pitchFamily="34" charset="0"/>
            </a:endParaRPr>
          </a:p>
          <a:p>
            <a:r>
              <a:rPr lang="en-US" dirty="0">
                <a:latin typeface="Calibri" panose="020F0502020204030204" pitchFamily="34" charset="0"/>
              </a:rPr>
              <a:t>Finally, Amazon S3 also uses </a:t>
            </a:r>
            <a:r>
              <a:rPr lang="en-US" b="0" i="1" dirty="0">
                <a:latin typeface="Calibri" panose="020F0502020204030204" pitchFamily="34" charset="0"/>
              </a:rPr>
              <a:t>subresources</a:t>
            </a:r>
            <a:r>
              <a:rPr lang="en-US" dirty="0">
                <a:latin typeface="Calibri" panose="020F0502020204030204" pitchFamily="34" charset="0"/>
              </a:rPr>
              <a:t> to store additional object-specific information.</a:t>
            </a:r>
            <a:endParaRPr lang="en-US"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468498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a:t>
            </a:r>
            <a:r>
              <a:rPr lang="en-US" dirty="0"/>
              <a:t>S3 provides many features that make it an important component of many solutions built on AWS.</a:t>
            </a:r>
          </a:p>
          <a:p>
            <a:endParaRPr lang="en-US" dirty="0"/>
          </a:p>
          <a:p>
            <a:r>
              <a:rPr lang="en-US" dirty="0"/>
              <a:t>First, it provides </a:t>
            </a:r>
            <a:r>
              <a:rPr lang="en-US" b="0" i="1" dirty="0"/>
              <a:t>durability</a:t>
            </a:r>
            <a:r>
              <a:rPr lang="en-US" dirty="0"/>
              <a:t>, which </a:t>
            </a:r>
            <a:r>
              <a:rPr lang="en-US" sz="1100" b="0" i="0" kern="1200" dirty="0">
                <a:solidFill>
                  <a:schemeClr val="tx1"/>
                </a:solidFill>
                <a:effectLst/>
                <a:latin typeface="+mn-lt"/>
                <a:ea typeface="+mn-ea"/>
                <a:cs typeface="+mn-cs"/>
              </a:rPr>
              <a:t>describes the average annual expected loss of objects. 11 9s of durability means that every year, there is a 0.000000001 percent chance of losing an object. For example, if you store 10,000 objects on Amazon S3, you can expect to incur a loss of a single object once every 10,000,000 years on average. Amazon S3 redundantly stores your objects on multiple devices across multiple facilities in the Amazon S3 Region you designate. Amazon S3 is designed to sustain concurrent device failures by quickly detecting and repairing any lost redundancy. Amazon S3 also regularly verifies the integrity of your data by using checksums.</a:t>
            </a:r>
          </a:p>
          <a:p>
            <a:endParaRPr lang="en-US" dirty="0"/>
          </a:p>
          <a:p>
            <a:r>
              <a:rPr lang="en-US" sz="1100" b="0" i="0" kern="1200" dirty="0">
                <a:solidFill>
                  <a:schemeClr val="tx1"/>
                </a:solidFill>
                <a:effectLst/>
                <a:latin typeface="+mn-lt"/>
                <a:ea typeface="+mn-ea"/>
                <a:cs typeface="+mn-cs"/>
              </a:rPr>
              <a:t>Amazon S3 also provide four 9s (or 99.99 percent) of </a:t>
            </a:r>
            <a:r>
              <a:rPr lang="en-US" sz="1100" b="0" i="1" kern="1200" dirty="0">
                <a:solidFill>
                  <a:schemeClr val="tx1"/>
                </a:solidFill>
                <a:effectLst/>
                <a:latin typeface="+mn-lt"/>
                <a:ea typeface="+mn-ea"/>
                <a:cs typeface="+mn-cs"/>
              </a:rPr>
              <a:t>availability</a:t>
            </a:r>
            <a:r>
              <a:rPr lang="en-US" sz="1100" b="0" i="0" kern="1200" dirty="0">
                <a:solidFill>
                  <a:schemeClr val="tx1"/>
                </a:solidFill>
                <a:effectLst/>
                <a:latin typeface="+mn-lt"/>
                <a:ea typeface="+mn-ea"/>
                <a:cs typeface="+mn-cs"/>
              </a:rPr>
              <a:t>. Availability refers to your ability to access your data quickly, when you want it. It also provides a virtually unlimited capacity to store your data, so it is </a:t>
            </a:r>
            <a:r>
              <a:rPr lang="en-US" sz="1100" b="0" i="1" kern="1200" dirty="0">
                <a:solidFill>
                  <a:schemeClr val="tx1"/>
                </a:solidFill>
                <a:effectLst/>
                <a:latin typeface="+mn-lt"/>
                <a:ea typeface="+mn-ea"/>
                <a:cs typeface="+mn-cs"/>
              </a:rPr>
              <a:t>scalable</a:t>
            </a:r>
            <a:r>
              <a:rPr lang="en-US" sz="1100" b="0" i="0" kern="1200" dirty="0">
                <a:solidFill>
                  <a:schemeClr val="tx1"/>
                </a:solidFill>
                <a:effectLst/>
                <a:latin typeface="+mn-lt"/>
                <a:ea typeface="+mn-ea"/>
                <a:cs typeface="+mn-cs"/>
              </a:rPr>
              <a:t>. </a:t>
            </a:r>
            <a:r>
              <a:rPr lang="en-US" dirty="0"/>
              <a:t>Amazon S3 has robust </a:t>
            </a:r>
            <a:r>
              <a:rPr lang="en-US" b="0" i="1" dirty="0"/>
              <a:t>security</a:t>
            </a:r>
            <a:r>
              <a:rPr lang="en-US" dirty="0"/>
              <a:t> settings. It provides many ways to control access to the data that you store, and also enables you to encrypt your data. </a:t>
            </a:r>
          </a:p>
          <a:p>
            <a:endParaRPr lang="en-US" dirty="0"/>
          </a:p>
          <a:p>
            <a:r>
              <a:rPr lang="en-US" dirty="0"/>
              <a:t>Finally, Amazon S3 is </a:t>
            </a:r>
            <a:r>
              <a:rPr lang="en-US" b="0" i="1" dirty="0"/>
              <a:t>highly performant</a:t>
            </a:r>
            <a:r>
              <a:rPr lang="en-US" dirty="0"/>
              <a:t>, with a first-byte latency that is measured in milliseconds for most storage classes. For more information about </a:t>
            </a:r>
            <a:r>
              <a:rPr lang="en-US" dirty="0">
                <a:hlinkClick r:id="rId3"/>
              </a:rPr>
              <a:t>S3 performance design patterns</a:t>
            </a:r>
            <a:r>
              <a:rPr lang="en-US" dirty="0"/>
              <a:t>, see the Amazon S3 Documentation. Common approaches include using caching for frequently accessed content; configurable retry and timeout logic for objects that receive significant request traffic in a short period of time; and horizontal scaling and request parallelization for high throughput across the network.</a:t>
            </a:r>
          </a:p>
          <a:p>
            <a:endParaRPr lang="en-US" dirty="0"/>
          </a:p>
        </p:txBody>
      </p:sp>
    </p:spTree>
    <p:extLst>
      <p:ext uri="{BB962C8B-B14F-4D97-AF65-F5344CB8AC3E}">
        <p14:creationId xmlns:p14="http://schemas.microsoft.com/office/powerpoint/2010/main" val="3602181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5" name="Title 1">
            <a:extLst>
              <a:ext uri="{FF2B5EF4-FFF2-40B4-BE49-F238E27FC236}">
                <a16:creationId xmlns:a16="http://schemas.microsoft.com/office/drawing/2014/main" id="{4A25895E-EA9E-024B-B1A0-F4E79E672D11}"/>
              </a:ext>
            </a:extLst>
          </p:cNvPr>
          <p:cNvSpPr>
            <a:spLocks noGrp="1"/>
          </p:cNvSpPr>
          <p:nvPr>
            <p:ph type="title"/>
          </p:nvPr>
        </p:nvSpPr>
        <p:spPr>
          <a:xfrm>
            <a:off x="5973738" y="2665875"/>
            <a:ext cx="5299160" cy="2466565"/>
          </a:xfrm>
        </p:spPr>
        <p:txBody>
          <a:bodyPr>
            <a:noAutofit/>
          </a:bodyPr>
          <a:lstStyle>
            <a:lvl1pPr algn="l">
              <a:defRPr sz="4000">
                <a:solidFill>
                  <a:schemeClr val="bg1"/>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9.jpe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58.jpeg"/><Relationship Id="rId5" Type="http://schemas.openxmlformats.org/officeDocument/2006/relationships/image" Target="../media/image47.sv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23.svg"/><Relationship Id="rId18" Type="http://schemas.openxmlformats.org/officeDocument/2006/relationships/image" Target="../media/image70.jpeg"/><Relationship Id="rId3" Type="http://schemas.openxmlformats.org/officeDocument/2006/relationships/notesSlide" Target="../notesSlides/notesSlide11.xml"/><Relationship Id="rId7" Type="http://schemas.openxmlformats.org/officeDocument/2006/relationships/image" Target="../media/image61.png"/><Relationship Id="rId12" Type="http://schemas.openxmlformats.org/officeDocument/2006/relationships/image" Target="../media/image22.png"/><Relationship Id="rId17" Type="http://schemas.openxmlformats.org/officeDocument/2006/relationships/image" Target="../media/image69.svg"/><Relationship Id="rId2" Type="http://schemas.openxmlformats.org/officeDocument/2006/relationships/slideLayout" Target="../slideLayouts/slideLayout5.xml"/><Relationship Id="rId16" Type="http://schemas.openxmlformats.org/officeDocument/2006/relationships/image" Target="../media/image68.png"/><Relationship Id="rId1" Type="http://schemas.openxmlformats.org/officeDocument/2006/relationships/tags" Target="../tags/tag36.xml"/><Relationship Id="rId6" Type="http://schemas.openxmlformats.org/officeDocument/2006/relationships/image" Target="../media/image37.svg"/><Relationship Id="rId11" Type="http://schemas.openxmlformats.org/officeDocument/2006/relationships/image" Target="../media/image65.svg"/><Relationship Id="rId5" Type="http://schemas.openxmlformats.org/officeDocument/2006/relationships/image" Target="../media/image36.png"/><Relationship Id="rId15" Type="http://schemas.openxmlformats.org/officeDocument/2006/relationships/image" Target="../media/image67.jpe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png"/><Relationship Id="rId14" Type="http://schemas.openxmlformats.org/officeDocument/2006/relationships/image" Target="../media/image66.jpeg"/></Relationships>
</file>

<file path=ppt/slides/_rels/slide12.xml.rels><?xml version="1.0" encoding="UTF-8" standalone="yes"?>
<Relationships xmlns="http://schemas.openxmlformats.org/package/2006/relationships"><Relationship Id="rId8" Type="http://schemas.openxmlformats.org/officeDocument/2006/relationships/hyperlink" Target="https://aws.amazon.com/s3/features/access-points/" TargetMode="External"/><Relationship Id="rId3" Type="http://schemas.openxmlformats.org/officeDocument/2006/relationships/notesSlide" Target="../notesSlides/notesSlide12.xml"/><Relationship Id="rId7" Type="http://schemas.openxmlformats.org/officeDocument/2006/relationships/hyperlink" Target="https://docs.aws.amazon.com/AmazonS3/latest/dev/acl-overview.html" TargetMode="External"/><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hyperlink" Target="https://docs.aws.amazon.com/AmazonS3/latest/dev/using-iam-policies.html" TargetMode="External"/><Relationship Id="rId11" Type="http://schemas.openxmlformats.org/officeDocument/2006/relationships/image" Target="../media/image71.jpeg"/><Relationship Id="rId5" Type="http://schemas.openxmlformats.org/officeDocument/2006/relationships/hyperlink" Target="https://docs.aws.amazon.com/IAM/latest/UserGuide/access_policies.html" TargetMode="External"/><Relationship Id="rId10" Type="http://schemas.openxmlformats.org/officeDocument/2006/relationships/hyperlink" Target="https://aws.amazon.com/premiumsupport/trustedadvisor/" TargetMode="External"/><Relationship Id="rId4" Type="http://schemas.openxmlformats.org/officeDocument/2006/relationships/hyperlink" Target="https://aws.amazon.com/blogs/aws/amazon-s3-block-public-access-another-layer-of-protection-for-your-accounts-and-buckets/" TargetMode="External"/><Relationship Id="rId9" Type="http://schemas.openxmlformats.org/officeDocument/2006/relationships/hyperlink" Target="https://docs.aws.amazon.com/AmazonS3/latest/API/sigv4-query-string-auth.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3.xml"/><Relationship Id="rId7" Type="http://schemas.openxmlformats.org/officeDocument/2006/relationships/image" Target="../media/image41.svg"/><Relationship Id="rId2" Type="http://schemas.openxmlformats.org/officeDocument/2006/relationships/slideLayout" Target="../slideLayouts/slideLayout6.xml"/><Relationship Id="rId1" Type="http://schemas.openxmlformats.org/officeDocument/2006/relationships/tags" Target="../tags/tag38.xml"/><Relationship Id="rId6" Type="http://schemas.openxmlformats.org/officeDocument/2006/relationships/image" Target="../media/image40.png"/><Relationship Id="rId11" Type="http://schemas.openxmlformats.org/officeDocument/2006/relationships/image" Target="../media/image62.svg"/><Relationship Id="rId5" Type="http://schemas.openxmlformats.org/officeDocument/2006/relationships/image" Target="../media/image37.svg"/><Relationship Id="rId10" Type="http://schemas.openxmlformats.org/officeDocument/2006/relationships/image" Target="../media/image61.png"/><Relationship Id="rId4" Type="http://schemas.openxmlformats.org/officeDocument/2006/relationships/image" Target="../media/image36.png"/><Relationship Id="rId9" Type="http://schemas.openxmlformats.org/officeDocument/2006/relationships/image" Target="../media/image65.sv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4.xml"/><Relationship Id="rId7" Type="http://schemas.openxmlformats.org/officeDocument/2006/relationships/image" Target="../media/image75.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5.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image" Target="../media/image37.svg"/><Relationship Id="rId10" Type="http://schemas.openxmlformats.org/officeDocument/2006/relationships/image" Target="../media/image82.png"/><Relationship Id="rId4" Type="http://schemas.openxmlformats.org/officeDocument/2006/relationships/image" Target="../media/image36.png"/><Relationship Id="rId9" Type="http://schemas.openxmlformats.org/officeDocument/2006/relationships/image" Target="../media/image65.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 Id="rId6" Type="http://schemas.openxmlformats.org/officeDocument/2006/relationships/image" Target="../media/image84.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85.tiff"/></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18.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8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tags" Target="../tags/tag46.xml"/><Relationship Id="rId5" Type="http://schemas.openxmlformats.org/officeDocument/2006/relationships/image" Target="../media/image88.png"/><Relationship Id="rId4" Type="http://schemas.openxmlformats.org/officeDocument/2006/relationships/image" Target="../media/image8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89.tiff"/></Relationships>
</file>

<file path=ppt/slides/_rels/slide23.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4.png"/><Relationship Id="rId3" Type="http://schemas.openxmlformats.org/officeDocument/2006/relationships/notesSlide" Target="../notesSlides/notesSlide23.xml"/><Relationship Id="rId7" Type="http://schemas.openxmlformats.org/officeDocument/2006/relationships/image" Target="../media/image90.png"/><Relationship Id="rId12" Type="http://schemas.openxmlformats.org/officeDocument/2006/relationships/image" Target="../media/image93.svg"/><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37.svg"/><Relationship Id="rId11" Type="http://schemas.openxmlformats.org/officeDocument/2006/relationships/image" Target="../media/image92.png"/><Relationship Id="rId5" Type="http://schemas.openxmlformats.org/officeDocument/2006/relationships/image" Target="../media/image36.png"/><Relationship Id="rId10" Type="http://schemas.openxmlformats.org/officeDocument/2006/relationships/image" Target="../media/image17.svg"/><Relationship Id="rId4" Type="http://schemas.openxmlformats.org/officeDocument/2006/relationships/image" Target="../media/image60.png"/><Relationship Id="rId9" Type="http://schemas.openxmlformats.org/officeDocument/2006/relationships/image" Target="../media/image16.png"/><Relationship Id="rId14" Type="http://schemas.openxmlformats.org/officeDocument/2006/relationships/image" Target="../media/image95.sv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98.jpeg"/><Relationship Id="rId3" Type="http://schemas.openxmlformats.org/officeDocument/2006/relationships/notesSlide" Target="../notesSlides/notesSlide24.xml"/><Relationship Id="rId7" Type="http://schemas.openxmlformats.org/officeDocument/2006/relationships/image" Target="../media/image16.png"/><Relationship Id="rId12" Type="http://schemas.openxmlformats.org/officeDocument/2006/relationships/image" Target="../media/image97.svg"/><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23.svg"/><Relationship Id="rId11" Type="http://schemas.openxmlformats.org/officeDocument/2006/relationships/image" Target="../media/image96.png"/><Relationship Id="rId5" Type="http://schemas.openxmlformats.org/officeDocument/2006/relationships/image" Target="../media/image22.png"/><Relationship Id="rId10" Type="http://schemas.openxmlformats.org/officeDocument/2006/relationships/image" Target="../media/image37.svg"/><Relationship Id="rId4" Type="http://schemas.openxmlformats.org/officeDocument/2006/relationships/image" Target="../media/image60.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5.xml"/><Relationship Id="rId7" Type="http://schemas.openxmlformats.org/officeDocument/2006/relationships/image" Target="../media/image37.svg"/><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36.png"/><Relationship Id="rId5" Type="http://schemas.openxmlformats.org/officeDocument/2006/relationships/image" Target="../media/image65.sv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9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notesSlide" Target="../notesSlides/notesSlide28.xml"/><Relationship Id="rId7" Type="http://schemas.openxmlformats.org/officeDocument/2006/relationships/image" Target="../media/image103.png"/><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tiff"/><Relationship Id="rId9" Type="http://schemas.openxmlformats.org/officeDocument/2006/relationships/hyperlink" Target="https://aws.amazon.com/s3/storage-classes/"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6" Type="http://schemas.openxmlformats.org/officeDocument/2006/relationships/image" Target="../media/image106.png"/><Relationship Id="rId5" Type="http://schemas.openxmlformats.org/officeDocument/2006/relationships/image" Target="../media/image4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notesSlide" Target="../notesSlides/notesSlide33.xml"/><Relationship Id="rId7" Type="http://schemas.openxmlformats.org/officeDocument/2006/relationships/image" Target="../media/image110.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109.png"/><Relationship Id="rId5" Type="http://schemas.openxmlformats.org/officeDocument/2006/relationships/image" Target="../media/image108.sv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3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notesSlide" Target="../notesSlides/notesSlide34.xml"/><Relationship Id="rId7"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114.png"/><Relationship Id="rId5" Type="http://schemas.openxmlformats.org/officeDocument/2006/relationships/image" Target="../media/image37.sv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hyperlink" Target="http://s3-accelerate-speedtest.s3-accelerate.amazonaws.com/en/accelerate-speed-comparsion.html" TargetMode="External"/><Relationship Id="rId3" Type="http://schemas.openxmlformats.org/officeDocument/2006/relationships/notesSlide" Target="../notesSlides/notesSlide35.xml"/><Relationship Id="rId7" Type="http://schemas.openxmlformats.org/officeDocument/2006/relationships/image" Target="../media/image37.svg"/><Relationship Id="rId12" Type="http://schemas.openxmlformats.org/officeDocument/2006/relationships/image" Target="../media/image117.png"/><Relationship Id="rId2" Type="http://schemas.openxmlformats.org/officeDocument/2006/relationships/slideLayout" Target="../slideLayouts/slideLayout6.xml"/><Relationship Id="rId1" Type="http://schemas.openxmlformats.org/officeDocument/2006/relationships/tags" Target="../tags/tag60.xml"/><Relationship Id="rId6" Type="http://schemas.openxmlformats.org/officeDocument/2006/relationships/image" Target="../media/image36.png"/><Relationship Id="rId11" Type="http://schemas.openxmlformats.org/officeDocument/2006/relationships/image" Target="../media/image23.svg"/><Relationship Id="rId5" Type="http://schemas.openxmlformats.org/officeDocument/2006/relationships/image" Target="../media/image69.svg"/><Relationship Id="rId10" Type="http://schemas.openxmlformats.org/officeDocument/2006/relationships/image" Target="../media/image22.png"/><Relationship Id="rId4" Type="http://schemas.openxmlformats.org/officeDocument/2006/relationships/image" Target="../media/image68.png"/><Relationship Id="rId9" Type="http://schemas.openxmlformats.org/officeDocument/2006/relationships/image" Target="../media/image116.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85.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5" Type="http://schemas.openxmlformats.org/officeDocument/2006/relationships/image" Target="../media/image125.png"/><Relationship Id="rId4" Type="http://schemas.openxmlformats.org/officeDocument/2006/relationships/image" Target="../media/image124.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127.tiff"/><Relationship Id="rId5" Type="http://schemas.openxmlformats.org/officeDocument/2006/relationships/image" Target="../media/image126.tiff"/><Relationship Id="rId4" Type="http://schemas.openxmlformats.org/officeDocument/2006/relationships/hyperlink" Target="https://aws.amazon.com/about-aws/global-infrastructure/regional-product-services/"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130.jpeg"/><Relationship Id="rId4" Type="http://schemas.openxmlformats.org/officeDocument/2006/relationships/image" Target="../media/image129.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0.xml"/><Relationship Id="rId1" Type="http://schemas.openxmlformats.org/officeDocument/2006/relationships/tags" Target="../tags/tag72.xml"/><Relationship Id="rId5" Type="http://schemas.openxmlformats.org/officeDocument/2006/relationships/image" Target="../media/image88.png"/><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73.xml"/><Relationship Id="rId4" Type="http://schemas.openxmlformats.org/officeDocument/2006/relationships/image" Target="../media/image8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2.pn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 Id="rId4" Type="http://schemas.openxmlformats.org/officeDocument/2006/relationships/image" Target="../media/image132.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8" Type="http://schemas.openxmlformats.org/officeDocument/2006/relationships/hyperlink" Target="https://aws.amazon.com/s3/storage-classes/" TargetMode="External"/><Relationship Id="rId3" Type="http://schemas.openxmlformats.org/officeDocument/2006/relationships/notesSlide" Target="../notesSlides/notesSlide53.xml"/><Relationship Id="rId7" Type="http://schemas.openxmlformats.org/officeDocument/2006/relationships/hyperlink" Target="https://d0.awsstatic.com/whitepapers/Storage/AWS%20Storage%20Services%20Whitepaper-v9.pdf" TargetMode="External"/><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hyperlink" Target="file:///Users/davemohr/Documents/ACA/ACAv2/dev/&#8226;%09https:/docs.aws.amazon.com/AmazonS3/latest/gsg/S3-gsg-CommonUseScenarios.html" TargetMode="External"/><Relationship Id="rId5" Type="http://schemas.openxmlformats.org/officeDocument/2006/relationships/hyperlink" Target="https://aws.amazon.com/s3/faqs/" TargetMode="External"/><Relationship Id="rId4" Type="http://schemas.openxmlformats.org/officeDocument/2006/relationships/hyperlink" Target="https://docs.aws.amazon.com/AmazonS3/latest/dev/" TargetMode="External"/><Relationship Id="rId9" Type="http://schemas.openxmlformats.org/officeDocument/2006/relationships/hyperlink" Target="https://aws.amazon.com/blogs/aws/amazon-s3-block-public-access-another-layer-of-protection-for-your-accounts-and-buckets/"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45.tiff"/><Relationship Id="rId4" Type="http://schemas.openxmlformats.org/officeDocument/2006/relationships/image" Target="../media/image44.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notesSlide" Target="../notesSlides/notesSlide9.xml"/><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mj-lt"/>
              </a:rPr>
              <a:t>Module 3: Adding a Storage Layer</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Architecting</a:t>
            </a:r>
          </a:p>
          <a:p>
            <a:endParaRPr lang="en-US" dirty="0">
              <a:latin typeface="+mj-lt"/>
            </a:endParaRP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common usage patterns</a:t>
            </a:r>
          </a:p>
        </p:txBody>
      </p:sp>
      <p:pic>
        <p:nvPicPr>
          <p:cNvPr id="6" name="Graphic 5">
            <a:extLst>
              <a:ext uri="{FF2B5EF4-FFF2-40B4-BE49-F238E27FC236}">
                <a16:creationId xmlns:a16="http://schemas.microsoft.com/office/drawing/2014/main" id="{18476D38-73B5-2E4D-A6E3-242834ECD9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832" y="2377967"/>
            <a:ext cx="1267882" cy="1267882"/>
          </a:xfrm>
          <a:prstGeom prst="rect">
            <a:avLst/>
          </a:prstGeom>
        </p:spPr>
      </p:pic>
      <p:sp>
        <p:nvSpPr>
          <p:cNvPr id="7" name="TextBox 6">
            <a:extLst>
              <a:ext uri="{FF2B5EF4-FFF2-40B4-BE49-F238E27FC236}">
                <a16:creationId xmlns:a16="http://schemas.microsoft.com/office/drawing/2014/main" id="{1B229BF5-A508-BF45-9C13-B4C15A544232}"/>
              </a:ext>
            </a:extLst>
          </p:cNvPr>
          <p:cNvSpPr txBox="1"/>
          <p:nvPr/>
        </p:nvSpPr>
        <p:spPr>
          <a:xfrm>
            <a:off x="598821" y="3725104"/>
            <a:ext cx="2301904" cy="400110"/>
          </a:xfrm>
          <a:prstGeom prst="rect">
            <a:avLst/>
          </a:prstGeom>
          <a:noFill/>
        </p:spPr>
        <p:txBody>
          <a:bodyPr wrap="square" rtlCol="0">
            <a:spAutoFit/>
          </a:bodyPr>
          <a:lstStyle/>
          <a:p>
            <a:pPr algn="ctr"/>
            <a:r>
              <a:rPr lang="en-US" sz="2000" dirty="0">
                <a:latin typeface="Amazon Ember" panose="02000000000000000000" pitchFamily="2" charset="0"/>
                <a:ea typeface="Amazon Ember" panose="02000000000000000000" pitchFamily="2" charset="0"/>
              </a:rPr>
              <a:t>Amazon S3</a:t>
            </a:r>
          </a:p>
        </p:txBody>
      </p:sp>
      <p:pic>
        <p:nvPicPr>
          <p:cNvPr id="15" name="Picture 14" descr="Graphic showning &quot;Impossible&quot; turning into &quot;It's possible&quot; (by flipping the M to a t's).">
            <a:extLst>
              <a:ext uri="{FF2B5EF4-FFF2-40B4-BE49-F238E27FC236}">
                <a16:creationId xmlns:a16="http://schemas.microsoft.com/office/drawing/2014/main" id="{BE17FC92-61AB-9544-A7BD-BB71F45F84C6}"/>
              </a:ext>
            </a:extLst>
          </p:cNvPr>
          <p:cNvPicPr>
            <a:picLocks noChangeAspect="1"/>
          </p:cNvPicPr>
          <p:nvPr/>
        </p:nvPicPr>
        <p:blipFill rotWithShape="1">
          <a:blip r:embed="rId6" cstate="print">
            <a:alphaModFix amt="63000"/>
            <a:extLst>
              <a:ext uri="{28A0092B-C50C-407E-A947-70E740481C1C}">
                <a14:useLocalDpi xmlns:a14="http://schemas.microsoft.com/office/drawing/2010/main"/>
              </a:ext>
            </a:extLst>
          </a:blip>
          <a:srcRect/>
          <a:stretch/>
        </p:blipFill>
        <p:spPr>
          <a:xfrm>
            <a:off x="3342610" y="2083339"/>
            <a:ext cx="5319252" cy="1810055"/>
          </a:xfrm>
          <a:prstGeom prst="rect">
            <a:avLst/>
          </a:prstGeom>
          <a:effectLst>
            <a:softEdge rad="0"/>
          </a:effectLst>
        </p:spPr>
      </p:pic>
      <p:pic>
        <p:nvPicPr>
          <p:cNvPr id="17" name="Picture 16">
            <a:extLst>
              <a:ext uri="{FF2B5EF4-FFF2-40B4-BE49-F238E27FC236}">
                <a16:creationId xmlns:a16="http://schemas.microsoft.com/office/drawing/2014/main" id="{CE408F1F-DF5F-5247-AE2E-17C18EB81AFD}"/>
              </a:ext>
              <a:ext uri="{C183D7F6-B498-43B3-948B-1728B52AA6E4}">
                <adec:decorative xmlns:adec="http://schemas.microsoft.com/office/drawing/2017/decorative" val="1"/>
              </a:ext>
            </a:extLst>
          </p:cNvPr>
          <p:cNvPicPr>
            <a:picLocks noChangeAspect="1"/>
          </p:cNvPicPr>
          <p:nvPr/>
        </p:nvPicPr>
        <p:blipFill rotWithShape="1">
          <a:blip r:embed="rId7" cstate="print">
            <a:alphaModFix amt="89000"/>
            <a:extLst>
              <a:ext uri="{28A0092B-C50C-407E-A947-70E740481C1C}">
                <a14:useLocalDpi xmlns:a14="http://schemas.microsoft.com/office/drawing/2010/main"/>
              </a:ext>
            </a:extLst>
          </a:blip>
          <a:srcRect/>
          <a:stretch/>
        </p:blipFill>
        <p:spPr>
          <a:xfrm>
            <a:off x="9460126" y="1649873"/>
            <a:ext cx="1882348" cy="2676989"/>
          </a:xfrm>
          <a:prstGeom prst="rect">
            <a:avLst/>
          </a:prstGeom>
          <a:effectLst>
            <a:softEdge rad="431800"/>
          </a:effectLst>
        </p:spPr>
      </p:pic>
      <p:sp>
        <p:nvSpPr>
          <p:cNvPr id="31" name="Rectangle 30">
            <a:extLst>
              <a:ext uri="{FF2B5EF4-FFF2-40B4-BE49-F238E27FC236}">
                <a16:creationId xmlns:a16="http://schemas.microsoft.com/office/drawing/2014/main" id="{0C5BF8D0-2D07-2B49-A000-A5E02CE7C67E}"/>
              </a:ext>
            </a:extLst>
          </p:cNvPr>
          <p:cNvSpPr/>
          <p:nvPr/>
        </p:nvSpPr>
        <p:spPr>
          <a:xfrm>
            <a:off x="1605996" y="4695751"/>
            <a:ext cx="8980008" cy="954107"/>
          </a:xfrm>
          <a:prstGeom prst="rect">
            <a:avLst/>
          </a:prstGeom>
        </p:spPr>
        <p:txBody>
          <a:bodyPr wrap="square">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What problems can you solve by using Amazon S3?</a:t>
            </a:r>
          </a:p>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You will now consider some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 cases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9" name="Footer Placeholder 8">
            <a:extLst>
              <a:ext uri="{FF2B5EF4-FFF2-40B4-BE49-F238E27FC236}">
                <a16:creationId xmlns:a16="http://schemas.microsoft.com/office/drawing/2014/main" id="{A4553467-EA0B-CD44-94F8-8011366A945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8ED877F7-DD78-0548-8764-6DABDFA18F5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403803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use case 1: </a:t>
            </a:r>
            <a:br>
              <a:rPr lang="en-US" dirty="0"/>
            </a:br>
            <a:r>
              <a:rPr lang="en-US" dirty="0"/>
              <a:t>Store and distribute web content and media</a:t>
            </a:r>
          </a:p>
        </p:txBody>
      </p:sp>
      <p:sp>
        <p:nvSpPr>
          <p:cNvPr id="5" name="Content Placeholder 2">
            <a:extLst>
              <a:ext uri="{FF2B5EF4-FFF2-40B4-BE49-F238E27FC236}">
                <a16:creationId xmlns:a16="http://schemas.microsoft.com/office/drawing/2014/main" id="{5B76531B-D349-5548-B6B3-EA484A03A818}"/>
              </a:ext>
            </a:extLst>
          </p:cNvPr>
          <p:cNvSpPr txBox="1">
            <a:spLocks noChangeAspect="1"/>
          </p:cNvSpPr>
          <p:nvPr/>
        </p:nvSpPr>
        <p:spPr>
          <a:xfrm>
            <a:off x="1378760" y="1389846"/>
            <a:ext cx="8999090"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Build a redundant, scalable, and highly available infrastructure that hosts video, photo, or music uploads and downloads.</a:t>
            </a:r>
            <a:endPar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Graphic 16">
            <a:extLst>
              <a:ext uri="{FF2B5EF4-FFF2-40B4-BE49-F238E27FC236}">
                <a16:creationId xmlns:a16="http://schemas.microsoft.com/office/drawing/2014/main" id="{ADAAB923-886D-3F42-9C41-E46D4E33287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880" y="2431930"/>
            <a:ext cx="655715" cy="655715"/>
          </a:xfrm>
          <a:prstGeom prst="rect">
            <a:avLst/>
          </a:prstGeom>
        </p:spPr>
      </p:pic>
      <p:pic>
        <p:nvPicPr>
          <p:cNvPr id="22" name="Graphic 21">
            <a:extLst>
              <a:ext uri="{FF2B5EF4-FFF2-40B4-BE49-F238E27FC236}">
                <a16:creationId xmlns:a16="http://schemas.microsoft.com/office/drawing/2014/main" id="{E6CDAF24-6907-E64C-A1FA-A6601A747BC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040" y="3498264"/>
            <a:ext cx="586547" cy="586547"/>
          </a:xfrm>
          <a:prstGeom prst="rect">
            <a:avLst/>
          </a:prstGeom>
        </p:spPr>
      </p:pic>
      <p:grpSp>
        <p:nvGrpSpPr>
          <p:cNvPr id="11" name="Group 10">
            <a:extLst>
              <a:ext uri="{FF2B5EF4-FFF2-40B4-BE49-F238E27FC236}">
                <a16:creationId xmlns:a16="http://schemas.microsoft.com/office/drawing/2014/main" id="{7F023F67-BDFD-F04B-A2D8-61868ABEF70D}"/>
              </a:ext>
              <a:ext uri="{C183D7F6-B498-43B3-948B-1728B52AA6E4}">
                <adec:decorative xmlns:adec="http://schemas.microsoft.com/office/drawing/2017/decorative" val="1"/>
              </a:ext>
            </a:extLst>
          </p:cNvPr>
          <p:cNvGrpSpPr/>
          <p:nvPr/>
        </p:nvGrpSpPr>
        <p:grpSpPr>
          <a:xfrm>
            <a:off x="1843626" y="2662464"/>
            <a:ext cx="9276039" cy="1282963"/>
            <a:chOff x="2312516" y="3554571"/>
            <a:chExt cx="9276039" cy="1282963"/>
          </a:xfrm>
        </p:grpSpPr>
        <p:sp>
          <p:nvSpPr>
            <p:cNvPr id="7" name="TextBox 52">
              <a:extLst>
                <a:ext uri="{FF2B5EF4-FFF2-40B4-BE49-F238E27FC236}">
                  <a16:creationId xmlns:a16="http://schemas.microsoft.com/office/drawing/2014/main" id="{57E2E30B-C631-1248-BFC6-53FCD5743AAB}"/>
                </a:ext>
              </a:extLst>
            </p:cNvPr>
            <p:cNvSpPr txBox="1">
              <a:spLocks noChangeArrowheads="1"/>
            </p:cNvSpPr>
            <p:nvPr/>
          </p:nvSpPr>
          <p:spPr bwMode="auto">
            <a:xfrm>
              <a:off x="2312516" y="3554571"/>
              <a:ext cx="92760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defRPr/>
              </a:pPr>
              <a:r>
                <a:rPr lang="en-US" sz="2000" dirty="0">
                  <a:solidFill>
                    <a:prstClr val="black"/>
                  </a:solidFill>
                  <a:latin typeface="Lucida Console" panose="020B0609040504020204" pitchFamily="49" charset="0"/>
                  <a:ea typeface="Amazon Ember" panose="020B0603020204020204" pitchFamily="34" charset="0"/>
                  <a:cs typeface="Amazon Ember" panose="020B0603020204020204" pitchFamily="34" charset="0"/>
                </a:rPr>
                <a:t>https://</a:t>
              </a:r>
              <a:r>
                <a:rPr lang="en-US" sz="20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&lt;bucket-name&gt;</a:t>
              </a:r>
              <a:r>
                <a:rPr lang="en-US" sz="2000" dirty="0">
                  <a:solidFill>
                    <a:prstClr val="black"/>
                  </a:solidFill>
                  <a:latin typeface="Lucida Console" panose="020B0609040504020204" pitchFamily="49" charset="0"/>
                  <a:ea typeface="Amazon Ember" panose="020B0603020204020204" pitchFamily="34" charset="0"/>
                  <a:cs typeface="Amazon Ember" panose="020B0603020204020204" pitchFamily="34" charset="0"/>
                </a:rPr>
                <a:t>.s3.amazonaws.com</a:t>
              </a:r>
              <a:endParaRPr lang="en-US" sz="2000" dirty="0">
                <a:solidFill>
                  <a:srgbClr val="FF9933"/>
                </a:solidFill>
                <a:latin typeface="Lucida Console" panose="020B0609040504020204" pitchFamily="49" charset="0"/>
                <a:ea typeface="Amazon Ember" panose="020B0603020204020204" pitchFamily="34" charset="0"/>
                <a:cs typeface="Amazon Ember" panose="020B0603020204020204" pitchFamily="34" charset="0"/>
              </a:endParaRPr>
            </a:p>
          </p:txBody>
        </p:sp>
        <p:sp>
          <p:nvSpPr>
            <p:cNvPr id="9" name="TextBox 52">
              <a:extLst>
                <a:ext uri="{FF2B5EF4-FFF2-40B4-BE49-F238E27FC236}">
                  <a16:creationId xmlns:a16="http://schemas.microsoft.com/office/drawing/2014/main" id="{DD5DD2F3-A5CC-AC42-9765-0DC41716FB77}"/>
                </a:ext>
              </a:extLst>
            </p:cNvPr>
            <p:cNvSpPr txBox="1">
              <a:spLocks noChangeArrowheads="1"/>
            </p:cNvSpPr>
            <p:nvPr/>
          </p:nvSpPr>
          <p:spPr bwMode="auto">
            <a:xfrm>
              <a:off x="2312516" y="4529757"/>
              <a:ext cx="92760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defRPr/>
              </a:pPr>
              <a:r>
                <a:rPr lang="en-US" sz="2000" dirty="0">
                  <a:solidFill>
                    <a:prstClr val="black"/>
                  </a:solidFill>
                  <a:latin typeface="Lucida Console" panose="020B0609040504020204" pitchFamily="49" charset="0"/>
                  <a:ea typeface="Amazon Ember" panose="020B0603020204020204" pitchFamily="34" charset="0"/>
                  <a:cs typeface="Amazon Ember" panose="020B0603020204020204" pitchFamily="34" charset="0"/>
                </a:rPr>
                <a:t>https://</a:t>
              </a:r>
              <a:r>
                <a:rPr lang="en-US" sz="20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&lt;bucket-name&gt;</a:t>
              </a:r>
              <a:r>
                <a:rPr lang="en-US" sz="2000" dirty="0">
                  <a:solidFill>
                    <a:prstClr val="black"/>
                  </a:solidFill>
                  <a:latin typeface="Lucida Console" panose="020B0609040504020204" pitchFamily="49" charset="0"/>
                  <a:ea typeface="Amazon Ember" panose="020B0603020204020204" pitchFamily="34" charset="0"/>
                  <a:cs typeface="Amazon Ember" panose="020B0603020204020204" pitchFamily="34" charset="0"/>
                </a:rPr>
                <a:t>.s3.amazonaws.com/</a:t>
              </a:r>
              <a:r>
                <a:rPr lang="en-US" sz="20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video.mp4</a:t>
              </a:r>
            </a:p>
          </p:txBody>
        </p:sp>
      </p:grpSp>
      <p:grpSp>
        <p:nvGrpSpPr>
          <p:cNvPr id="3" name="Group 2" descr="Diagram shows an S3 bucket with media content in it a two users streaming content from it. One user receives the stream directly, the other receives it via a CloudFrount edge location.">
            <a:extLst>
              <a:ext uri="{FF2B5EF4-FFF2-40B4-BE49-F238E27FC236}">
                <a16:creationId xmlns:a16="http://schemas.microsoft.com/office/drawing/2014/main" id="{7A44A83A-A805-6143-A1A5-B1CA248612A2}"/>
              </a:ext>
            </a:extLst>
          </p:cNvPr>
          <p:cNvGrpSpPr/>
          <p:nvPr/>
        </p:nvGrpSpPr>
        <p:grpSpPr>
          <a:xfrm>
            <a:off x="1573427" y="4351223"/>
            <a:ext cx="7889777" cy="2035904"/>
            <a:chOff x="1573427" y="4351223"/>
            <a:chExt cx="7889777" cy="2035904"/>
          </a:xfrm>
        </p:grpSpPr>
        <p:pic>
          <p:nvPicPr>
            <p:cNvPr id="21" name="Graphic 20">
              <a:extLst>
                <a:ext uri="{FF2B5EF4-FFF2-40B4-BE49-F238E27FC236}">
                  <a16:creationId xmlns:a16="http://schemas.microsoft.com/office/drawing/2014/main" id="{C8A93A31-A5C5-1F4C-8DE9-9080D266FE3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0546" y="5440843"/>
              <a:ext cx="655715" cy="655715"/>
            </a:xfrm>
            <a:prstGeom prst="rect">
              <a:avLst/>
            </a:prstGeom>
          </p:spPr>
        </p:pic>
        <p:pic>
          <p:nvPicPr>
            <p:cNvPr id="29" name="Graphic 28">
              <a:extLst>
                <a:ext uri="{FF2B5EF4-FFF2-40B4-BE49-F238E27FC236}">
                  <a16:creationId xmlns:a16="http://schemas.microsoft.com/office/drawing/2014/main" id="{AA638F88-B92E-9A4C-A6D5-87ED14734A2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40753" y="4737419"/>
              <a:ext cx="464650" cy="464650"/>
            </a:xfrm>
            <a:prstGeom prst="rect">
              <a:avLst/>
            </a:prstGeom>
          </p:spPr>
        </p:pic>
        <p:pic>
          <p:nvPicPr>
            <p:cNvPr id="4" name="Picture 3">
              <a:extLst>
                <a:ext uri="{FF2B5EF4-FFF2-40B4-BE49-F238E27FC236}">
                  <a16:creationId xmlns:a16="http://schemas.microsoft.com/office/drawing/2014/main" id="{0D8104DF-F80A-E94B-84EE-A4F9520C5003}"/>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13983" y="4556613"/>
              <a:ext cx="789435" cy="603419"/>
            </a:xfrm>
            <a:prstGeom prst="rect">
              <a:avLst/>
            </a:prstGeom>
          </p:spPr>
        </p:pic>
        <p:pic>
          <p:nvPicPr>
            <p:cNvPr id="32" name="Graphic 31">
              <a:extLst>
                <a:ext uri="{FF2B5EF4-FFF2-40B4-BE49-F238E27FC236}">
                  <a16:creationId xmlns:a16="http://schemas.microsoft.com/office/drawing/2014/main" id="{560FA42C-2A16-F541-8E09-DCD7332A862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32259" y="4495701"/>
              <a:ext cx="721113" cy="721113"/>
            </a:xfrm>
            <a:prstGeom prst="rect">
              <a:avLst/>
            </a:prstGeom>
          </p:spPr>
        </p:pic>
        <p:sp>
          <p:nvSpPr>
            <p:cNvPr id="34" name="Rectangle 33">
              <a:extLst>
                <a:ext uri="{FF2B5EF4-FFF2-40B4-BE49-F238E27FC236}">
                  <a16:creationId xmlns:a16="http://schemas.microsoft.com/office/drawing/2014/main" id="{23BC5416-DFBB-E348-937A-0C96FC26BC53}"/>
                </a:ext>
              </a:extLst>
            </p:cNvPr>
            <p:cNvSpPr/>
            <p:nvPr/>
          </p:nvSpPr>
          <p:spPr>
            <a:xfrm>
              <a:off x="1573427" y="4351223"/>
              <a:ext cx="4424250" cy="199190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5" name="Graphic 34">
              <a:extLst>
                <a:ext uri="{FF2B5EF4-FFF2-40B4-BE49-F238E27FC236}">
                  <a16:creationId xmlns:a16="http://schemas.microsoft.com/office/drawing/2014/main" id="{C0C56AAB-C881-AF4C-88C6-27A7824B352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5336" y="4351223"/>
              <a:ext cx="330200" cy="330200"/>
            </a:xfrm>
            <a:prstGeom prst="rect">
              <a:avLst/>
            </a:prstGeom>
          </p:spPr>
        </p:pic>
        <p:pic>
          <p:nvPicPr>
            <p:cNvPr id="13" name="Picture 12">
              <a:extLst>
                <a:ext uri="{FF2B5EF4-FFF2-40B4-BE49-F238E27FC236}">
                  <a16:creationId xmlns:a16="http://schemas.microsoft.com/office/drawing/2014/main" id="{33C291B0-AA87-5B42-944C-AEB6C12D8154}"/>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761117" y="4770444"/>
              <a:ext cx="536644" cy="373267"/>
            </a:xfrm>
            <a:prstGeom prst="rect">
              <a:avLst/>
            </a:prstGeom>
          </p:spPr>
        </p:pic>
        <p:pic>
          <p:nvPicPr>
            <p:cNvPr id="38" name="Picture 37">
              <a:extLst>
                <a:ext uri="{FF2B5EF4-FFF2-40B4-BE49-F238E27FC236}">
                  <a16:creationId xmlns:a16="http://schemas.microsoft.com/office/drawing/2014/main" id="{7E2608DC-D20B-2046-9548-6EC36E11B71B}"/>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995" y="4683099"/>
              <a:ext cx="586547" cy="586547"/>
            </a:xfrm>
            <a:prstGeom prst="rect">
              <a:avLst/>
            </a:prstGeom>
          </p:spPr>
        </p:pic>
        <p:sp>
          <p:nvSpPr>
            <p:cNvPr id="39" name="Right Brace 38">
              <a:extLst>
                <a:ext uri="{FF2B5EF4-FFF2-40B4-BE49-F238E27FC236}">
                  <a16:creationId xmlns:a16="http://schemas.microsoft.com/office/drawing/2014/main" id="{D2DD3F3A-B807-7149-8EC6-FF62D91C970D}"/>
                </a:ext>
              </a:extLst>
            </p:cNvPr>
            <p:cNvSpPr/>
            <p:nvPr/>
          </p:nvSpPr>
          <p:spPr>
            <a:xfrm rot="5400000">
              <a:off x="3306526" y="4460227"/>
              <a:ext cx="294530" cy="16879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TextBox 39">
              <a:extLst>
                <a:ext uri="{FF2B5EF4-FFF2-40B4-BE49-F238E27FC236}">
                  <a16:creationId xmlns:a16="http://schemas.microsoft.com/office/drawing/2014/main" id="{5690D077-52CF-2E45-BD69-8FB62ECEDDF4}"/>
                </a:ext>
              </a:extLst>
            </p:cNvPr>
            <p:cNvSpPr txBox="1"/>
            <p:nvPr/>
          </p:nvSpPr>
          <p:spPr>
            <a:xfrm>
              <a:off x="2719313" y="6048573"/>
              <a:ext cx="1506552" cy="338554"/>
            </a:xfrm>
            <a:prstGeom prst="rect">
              <a:avLst/>
            </a:prstGeom>
            <a:noFill/>
          </p:spPr>
          <p:txBody>
            <a:bodyPr wrap="square" rtlCol="0">
              <a:spAutoFit/>
            </a:bodyPr>
            <a:lstStyle/>
            <a:p>
              <a:pPr algn="ctr"/>
              <a:r>
                <a:rPr lang="en-US" sz="1600" dirty="0"/>
                <a:t>S3 bucket</a:t>
              </a:r>
            </a:p>
          </p:txBody>
        </p:sp>
        <p:sp>
          <p:nvSpPr>
            <p:cNvPr id="41" name="TextBox 40">
              <a:extLst>
                <a:ext uri="{FF2B5EF4-FFF2-40B4-BE49-F238E27FC236}">
                  <a16:creationId xmlns:a16="http://schemas.microsoft.com/office/drawing/2014/main" id="{1A1B1A32-DFC4-F340-B721-E3DC6A0B2A22}"/>
                </a:ext>
              </a:extLst>
            </p:cNvPr>
            <p:cNvSpPr txBox="1"/>
            <p:nvPr/>
          </p:nvSpPr>
          <p:spPr>
            <a:xfrm>
              <a:off x="4667794" y="5070223"/>
              <a:ext cx="1411073" cy="830997"/>
            </a:xfrm>
            <a:prstGeom prst="rect">
              <a:avLst/>
            </a:prstGeom>
            <a:noFill/>
          </p:spPr>
          <p:txBody>
            <a:bodyPr wrap="square" rtlCol="0">
              <a:spAutoFit/>
            </a:bodyPr>
            <a:lstStyle/>
            <a:p>
              <a:pPr algn="ctr"/>
              <a:r>
                <a:rPr lang="en-US" sz="1600" dirty="0"/>
                <a:t>Amazon CloudFront</a:t>
              </a:r>
              <a:br>
                <a:rPr lang="en-US" sz="1600" dirty="0"/>
              </a:br>
              <a:r>
                <a:rPr lang="en-US" sz="1600" dirty="0"/>
                <a:t>edge location</a:t>
              </a:r>
            </a:p>
          </p:txBody>
        </p:sp>
        <p:pic>
          <p:nvPicPr>
            <p:cNvPr id="42" name="Graphic 41">
              <a:extLst>
                <a:ext uri="{FF2B5EF4-FFF2-40B4-BE49-F238E27FC236}">
                  <a16:creationId xmlns:a16="http://schemas.microsoft.com/office/drawing/2014/main" id="{81D377EF-01A8-7643-A3DA-F3F57EF2A91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64635" y="4621308"/>
              <a:ext cx="469900" cy="469900"/>
            </a:xfrm>
            <a:prstGeom prst="rect">
              <a:avLst/>
            </a:prstGeom>
          </p:spPr>
        </p:pic>
        <p:cxnSp>
          <p:nvCxnSpPr>
            <p:cNvPr id="46" name="Straight Arrow Connector 45">
              <a:extLst>
                <a:ext uri="{FF2B5EF4-FFF2-40B4-BE49-F238E27FC236}">
                  <a16:creationId xmlns:a16="http://schemas.microsoft.com/office/drawing/2014/main" id="{9806A8DB-6B15-EF4B-BCDC-C756EFE6063B}"/>
                </a:ext>
              </a:extLst>
            </p:cNvPr>
            <p:cNvCxnSpPr>
              <a:cxnSpLocks/>
              <a:stCxn id="21" idx="3"/>
              <a:endCxn id="42" idx="1"/>
            </p:cNvCxnSpPr>
            <p:nvPr/>
          </p:nvCxnSpPr>
          <p:spPr>
            <a:xfrm flipV="1">
              <a:off x="3826261" y="4856258"/>
              <a:ext cx="1338374" cy="912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0FFF249-BCBC-AD43-925B-6221A5081B3E}"/>
                </a:ext>
              </a:extLst>
            </p:cNvPr>
            <p:cNvCxnSpPr>
              <a:cxnSpLocks/>
              <a:stCxn id="42" idx="3"/>
              <a:endCxn id="4" idx="1"/>
            </p:cNvCxnSpPr>
            <p:nvPr/>
          </p:nvCxnSpPr>
          <p:spPr>
            <a:xfrm>
              <a:off x="5634535" y="4856258"/>
              <a:ext cx="2279448" cy="2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C7FF43A9-058B-4E4D-A38A-9A110EE9F3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42091" y="5540814"/>
              <a:ext cx="721113" cy="721113"/>
            </a:xfrm>
            <a:prstGeom prst="rect">
              <a:avLst/>
            </a:prstGeom>
          </p:spPr>
        </p:pic>
        <p:cxnSp>
          <p:nvCxnSpPr>
            <p:cNvPr id="54" name="Straight Arrow Connector 53">
              <a:extLst>
                <a:ext uri="{FF2B5EF4-FFF2-40B4-BE49-F238E27FC236}">
                  <a16:creationId xmlns:a16="http://schemas.microsoft.com/office/drawing/2014/main" id="{EEE3649F-1D5B-7349-A0BA-7F1862256A72}"/>
                </a:ext>
              </a:extLst>
            </p:cNvPr>
            <p:cNvCxnSpPr>
              <a:cxnSpLocks/>
            </p:cNvCxnSpPr>
            <p:nvPr/>
          </p:nvCxnSpPr>
          <p:spPr>
            <a:xfrm>
              <a:off x="3761117" y="5904016"/>
              <a:ext cx="41603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C06ACFB-2BD3-3B4C-8765-93B00311E322}"/>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86294" y="5706712"/>
              <a:ext cx="694271" cy="462847"/>
            </a:xfrm>
            <a:prstGeom prst="rect">
              <a:avLst/>
            </a:prstGeom>
            <a:ln>
              <a:solidFill>
                <a:schemeClr val="tx1"/>
              </a:solidFill>
            </a:ln>
          </p:spPr>
        </p:pic>
      </p:grpSp>
      <p:sp>
        <p:nvSpPr>
          <p:cNvPr id="8" name="Footer Placeholder 7">
            <a:extLst>
              <a:ext uri="{FF2B5EF4-FFF2-40B4-BE49-F238E27FC236}">
                <a16:creationId xmlns:a16="http://schemas.microsoft.com/office/drawing/2014/main" id="{D5A3E2B9-3ACA-8745-81A8-61C5B806D12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4A10A37D-96B5-ED42-A093-6BCE6F26F1A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36679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59-FA0B-C24E-B1FA-56BE7D45A6FE}"/>
              </a:ext>
            </a:extLst>
          </p:cNvPr>
          <p:cNvSpPr>
            <a:spLocks noGrp="1"/>
          </p:cNvSpPr>
          <p:nvPr>
            <p:ph type="title"/>
          </p:nvPr>
        </p:nvSpPr>
        <p:spPr/>
        <p:txBody>
          <a:bodyPr/>
          <a:lstStyle/>
          <a:p>
            <a:r>
              <a:rPr lang="en-US" sz="3600" dirty="0"/>
              <a:t>Securing Amazon S3 buckets and objects</a:t>
            </a:r>
          </a:p>
        </p:txBody>
      </p:sp>
      <p:sp>
        <p:nvSpPr>
          <p:cNvPr id="3" name="Content Placeholder 2">
            <a:extLst>
              <a:ext uri="{FF2B5EF4-FFF2-40B4-BE49-F238E27FC236}">
                <a16:creationId xmlns:a16="http://schemas.microsoft.com/office/drawing/2014/main" id="{269C8F78-99A8-5B49-AE2D-DA1EB051A759}"/>
              </a:ext>
            </a:extLst>
          </p:cNvPr>
          <p:cNvSpPr>
            <a:spLocks noGrp="1"/>
          </p:cNvSpPr>
          <p:nvPr>
            <p:ph idx="1"/>
          </p:nvPr>
        </p:nvSpPr>
        <p:spPr/>
        <p:txBody>
          <a:bodyPr/>
          <a:lstStyle/>
          <a:p>
            <a:r>
              <a:rPr lang="en-US" sz="2600" dirty="0"/>
              <a:t>Newly created S3 buckets and objects are </a:t>
            </a:r>
            <a:r>
              <a:rPr lang="en-US" sz="2600" dirty="0">
                <a:solidFill>
                  <a:schemeClr val="accent6"/>
                </a:solidFill>
              </a:rPr>
              <a:t>private</a:t>
            </a:r>
            <a:r>
              <a:rPr lang="en-US" sz="2600" dirty="0"/>
              <a:t> and </a:t>
            </a:r>
            <a:r>
              <a:rPr lang="en-US" sz="2600" dirty="0">
                <a:solidFill>
                  <a:schemeClr val="accent6"/>
                </a:solidFill>
              </a:rPr>
              <a:t>protected</a:t>
            </a:r>
            <a:r>
              <a:rPr lang="en-US" sz="2600" dirty="0"/>
              <a:t> by default</a:t>
            </a:r>
          </a:p>
          <a:p>
            <a:pPr lvl="1"/>
            <a:endParaRPr lang="en-US" sz="1100" dirty="0"/>
          </a:p>
          <a:p>
            <a:r>
              <a:rPr lang="en-US" sz="2600" dirty="0"/>
              <a:t>When use cases must share Amazon S3 data –</a:t>
            </a:r>
          </a:p>
          <a:p>
            <a:pPr lvl="1"/>
            <a:r>
              <a:rPr lang="en-US" sz="2000" dirty="0"/>
              <a:t>Manage and control the data access</a:t>
            </a:r>
          </a:p>
          <a:p>
            <a:pPr lvl="1"/>
            <a:r>
              <a:rPr lang="en-US" sz="2000" dirty="0"/>
              <a:t>Follow the </a:t>
            </a:r>
            <a:r>
              <a:rPr lang="en-US" sz="2000" dirty="0">
                <a:solidFill>
                  <a:schemeClr val="accent5"/>
                </a:solidFill>
                <a:latin typeface="Amazon Ember" panose="02000000000000000000" pitchFamily="2" charset="0"/>
                <a:ea typeface="Amazon Ember" panose="02000000000000000000" pitchFamily="2" charset="0"/>
              </a:rPr>
              <a:t>principle of least privilege</a:t>
            </a:r>
            <a:endParaRPr lang="en-US" sz="2000" dirty="0"/>
          </a:p>
          <a:p>
            <a:pPr marL="457200" lvl="1" indent="0">
              <a:buNone/>
            </a:pPr>
            <a:endParaRPr lang="en-US" sz="1100" dirty="0"/>
          </a:p>
          <a:p>
            <a:r>
              <a:rPr lang="en-US" sz="2600" dirty="0"/>
              <a:t>Tools and options for controlling access to Amazon S3 data –</a:t>
            </a:r>
          </a:p>
          <a:p>
            <a:pPr lvl="1"/>
            <a:r>
              <a:rPr lang="en-US" sz="1800" dirty="0">
                <a:hlinkClick r:id="rId4"/>
              </a:rPr>
              <a:t>Block Public Access</a:t>
            </a:r>
            <a:r>
              <a:rPr lang="en-US" sz="1800" dirty="0"/>
              <a:t> feature: It is enabled on new buckets by default, simple to manage</a:t>
            </a:r>
          </a:p>
          <a:p>
            <a:pPr lvl="1"/>
            <a:r>
              <a:rPr lang="en-US" sz="1800" dirty="0">
                <a:hlinkClick r:id="rId5"/>
              </a:rPr>
              <a:t>IAM policies</a:t>
            </a:r>
            <a:r>
              <a:rPr lang="en-US" sz="1800" dirty="0"/>
              <a:t>: A good option when the user can authenticate using IAM</a:t>
            </a:r>
          </a:p>
          <a:p>
            <a:pPr lvl="1"/>
            <a:r>
              <a:rPr lang="en-US" sz="1800" dirty="0">
                <a:hlinkClick r:id="rId6"/>
              </a:rPr>
              <a:t>Bucket policies</a:t>
            </a:r>
            <a:r>
              <a:rPr lang="en-US" sz="1800" dirty="0"/>
              <a:t>: You can define access to a specific object or bucket</a:t>
            </a:r>
          </a:p>
          <a:p>
            <a:pPr lvl="1"/>
            <a:r>
              <a:rPr lang="en-US" sz="1800" dirty="0">
                <a:hlinkClick r:id="rId7"/>
              </a:rPr>
              <a:t>Access control lists</a:t>
            </a:r>
            <a:r>
              <a:rPr lang="en-US" sz="1800" dirty="0"/>
              <a:t> (ACLs): A legacy access control mechanism</a:t>
            </a:r>
          </a:p>
          <a:p>
            <a:pPr lvl="1"/>
            <a:r>
              <a:rPr lang="en-US" sz="1800" dirty="0">
                <a:hlinkClick r:id="rId8"/>
              </a:rPr>
              <a:t>S3 Access Points</a:t>
            </a:r>
            <a:r>
              <a:rPr lang="en-US" sz="1800" dirty="0"/>
              <a:t>: You can configure access with names and permissions specific to each application</a:t>
            </a:r>
          </a:p>
          <a:p>
            <a:pPr lvl="1"/>
            <a:r>
              <a:rPr lang="en-US" sz="1800" dirty="0">
                <a:hlinkClick r:id="rId9"/>
              </a:rPr>
              <a:t>Presigned URLs</a:t>
            </a:r>
            <a:r>
              <a:rPr lang="en-US" sz="1800" dirty="0"/>
              <a:t>: You can grant time-limited access to others with temporary URLs</a:t>
            </a:r>
          </a:p>
          <a:p>
            <a:pPr lvl="1"/>
            <a:r>
              <a:rPr lang="en-US" sz="1800" u="sng" dirty="0">
                <a:hlinkClick r:id="rId10"/>
              </a:rPr>
              <a:t>AWS Trusted Advisor</a:t>
            </a:r>
            <a:r>
              <a:rPr lang="en-US" sz="1800" dirty="0"/>
              <a:t> bucket permission check: A free feature</a:t>
            </a:r>
          </a:p>
          <a:p>
            <a:pPr marL="457200" lvl="1" indent="0">
              <a:buNone/>
            </a:pP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2B116061-8C1B-9649-8E49-5F69A2833A6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12</a:t>
            </a:fld>
            <a:endParaRPr lang="en-US" dirty="0"/>
          </a:p>
        </p:txBody>
      </p:sp>
      <p:sp>
        <p:nvSpPr>
          <p:cNvPr id="5" name="Footer Placeholder 4">
            <a:extLst>
              <a:ext uri="{FF2B5EF4-FFF2-40B4-BE49-F238E27FC236}">
                <a16:creationId xmlns:a16="http://schemas.microsoft.com/office/drawing/2014/main" id="{FF165FC0-A0D1-4343-B2CA-1816BF4ED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BFE7BA73-14A5-A242-B859-E0420E6F2624}"/>
              </a:ext>
              <a:ext uri="{C183D7F6-B498-43B3-948B-1728B52AA6E4}">
                <adec:decorative xmlns:adec="http://schemas.microsoft.com/office/drawing/2017/decorative" val="1"/>
              </a:ext>
            </a:extLst>
          </p:cNvPr>
          <p:cNvPicPr>
            <a:picLocks noChangeAspect="1"/>
          </p:cNvPicPr>
          <p:nvPr/>
        </p:nvPicPr>
        <p:blipFill rotWithShape="1">
          <a:blip r:embed="rId11" cstate="print">
            <a:alphaModFix amt="70000"/>
            <a:extLst>
              <a:ext uri="{28A0092B-C50C-407E-A947-70E740481C1C}">
                <a14:useLocalDpi xmlns:a14="http://schemas.microsoft.com/office/drawing/2010/main"/>
              </a:ext>
            </a:extLst>
          </a:blip>
          <a:srcRect/>
          <a:stretch/>
        </p:blipFill>
        <p:spPr>
          <a:xfrm>
            <a:off x="10068232" y="2842752"/>
            <a:ext cx="1838633" cy="1899725"/>
          </a:xfrm>
          <a:prstGeom prst="rect">
            <a:avLst/>
          </a:prstGeom>
          <a:effectLst>
            <a:softEdge rad="139700"/>
          </a:effectLst>
        </p:spPr>
      </p:pic>
    </p:spTree>
    <p:custDataLst>
      <p:tags r:id="rId1"/>
    </p:custDataLst>
    <p:extLst>
      <p:ext uri="{BB962C8B-B14F-4D97-AF65-F5344CB8AC3E}">
        <p14:creationId xmlns:p14="http://schemas.microsoft.com/office/powerpoint/2010/main" val="17584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099" y="365125"/>
            <a:ext cx="9729143" cy="474119"/>
          </a:xfrm>
        </p:spPr>
        <p:txBody>
          <a:bodyPr>
            <a:noAutofit/>
          </a:bodyPr>
          <a:lstStyle/>
          <a:p>
            <a:r>
              <a:rPr lang="en-US" sz="3400" dirty="0"/>
              <a:t>Three general approaches to configuring access </a:t>
            </a:r>
          </a:p>
        </p:txBody>
      </p:sp>
      <p:sp>
        <p:nvSpPr>
          <p:cNvPr id="40" name="TextBox 39">
            <a:extLst>
              <a:ext uri="{FF2B5EF4-FFF2-40B4-BE49-F238E27FC236}">
                <a16:creationId xmlns:a16="http://schemas.microsoft.com/office/drawing/2014/main" id="{AE2D399E-28A4-0A40-BF33-A213F5C91074}"/>
              </a:ext>
            </a:extLst>
          </p:cNvPr>
          <p:cNvSpPr txBox="1"/>
          <p:nvPr/>
        </p:nvSpPr>
        <p:spPr>
          <a:xfrm>
            <a:off x="1138845" y="1387768"/>
            <a:ext cx="996939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Configure the appropriate security settings for your use case on the bucket and objects.</a:t>
            </a:r>
          </a:p>
        </p:txBody>
      </p:sp>
      <p:sp>
        <p:nvSpPr>
          <p:cNvPr id="91" name="Rectangle 90">
            <a:extLst>
              <a:ext uri="{FF2B5EF4-FFF2-40B4-BE49-F238E27FC236}">
                <a16:creationId xmlns:a16="http://schemas.microsoft.com/office/drawing/2014/main" id="{FF5C667D-8E45-C343-B593-86941D1A8259}"/>
              </a:ext>
              <a:ext uri="{C183D7F6-B498-43B3-948B-1728B52AA6E4}">
                <adec:decorative xmlns:adec="http://schemas.microsoft.com/office/drawing/2017/decorative" val="1"/>
              </a:ext>
            </a:extLst>
          </p:cNvPr>
          <p:cNvSpPr/>
          <p:nvPr/>
        </p:nvSpPr>
        <p:spPr>
          <a:xfrm>
            <a:off x="1081553" y="1345039"/>
            <a:ext cx="9972552" cy="496580"/>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architecture diagram on the left shows an S3 bucket configured for private access only (no one else besides the owner can access it)">
            <a:extLst>
              <a:ext uri="{FF2B5EF4-FFF2-40B4-BE49-F238E27FC236}">
                <a16:creationId xmlns:a16="http://schemas.microsoft.com/office/drawing/2014/main" id="{8A730E98-F941-4EA2-A28E-155D4968CF22}"/>
              </a:ext>
            </a:extLst>
          </p:cNvPr>
          <p:cNvGrpSpPr/>
          <p:nvPr/>
        </p:nvGrpSpPr>
        <p:grpSpPr>
          <a:xfrm>
            <a:off x="136941" y="2191755"/>
            <a:ext cx="4022170" cy="3354641"/>
            <a:chOff x="136941" y="2191755"/>
            <a:chExt cx="4022170" cy="3354641"/>
          </a:xfrm>
        </p:grpSpPr>
        <p:sp>
          <p:nvSpPr>
            <p:cNvPr id="119" name="TextBox 118">
              <a:extLst>
                <a:ext uri="{FF2B5EF4-FFF2-40B4-BE49-F238E27FC236}">
                  <a16:creationId xmlns:a16="http://schemas.microsoft.com/office/drawing/2014/main" id="{81CE345E-F791-7247-917A-ADD6D93C2C1A}"/>
                </a:ext>
              </a:extLst>
            </p:cNvPr>
            <p:cNvSpPr txBox="1"/>
            <p:nvPr/>
          </p:nvSpPr>
          <p:spPr>
            <a:xfrm>
              <a:off x="472313" y="2191755"/>
              <a:ext cx="3351427" cy="646331"/>
            </a:xfrm>
            <a:prstGeom prst="rect">
              <a:avLst/>
            </a:prstGeom>
            <a:solidFill>
              <a:schemeClr val="bg1"/>
            </a:solid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Default</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security settings</a:t>
              </a:r>
            </a:p>
          </p:txBody>
        </p:sp>
        <p:grpSp>
          <p:nvGrpSpPr>
            <p:cNvPr id="7" name="Group 6">
              <a:extLst>
                <a:ext uri="{FF2B5EF4-FFF2-40B4-BE49-F238E27FC236}">
                  <a16:creationId xmlns:a16="http://schemas.microsoft.com/office/drawing/2014/main" id="{8843E2E5-A608-4446-971C-F050C7EAA6CF}"/>
                </a:ext>
              </a:extLst>
            </p:cNvPr>
            <p:cNvGrpSpPr/>
            <p:nvPr/>
          </p:nvGrpSpPr>
          <p:grpSpPr>
            <a:xfrm>
              <a:off x="136941" y="3019590"/>
              <a:ext cx="4022170" cy="2526806"/>
              <a:chOff x="136941" y="3019590"/>
              <a:chExt cx="4022170" cy="2526806"/>
            </a:xfrm>
          </p:grpSpPr>
          <p:cxnSp>
            <p:nvCxnSpPr>
              <p:cNvPr id="55" name="Straight Connector 54">
                <a:extLst>
                  <a:ext uri="{FF2B5EF4-FFF2-40B4-BE49-F238E27FC236}">
                    <a16:creationId xmlns:a16="http://schemas.microsoft.com/office/drawing/2014/main" id="{0C6D6CCD-1D70-6540-A019-7AC9507B0D37}"/>
                  </a:ext>
                </a:extLst>
              </p:cNvPr>
              <p:cNvCxnSpPr>
                <a:cxnSpLocks/>
                <a:endCxn id="35" idx="0"/>
              </p:cNvCxnSpPr>
              <p:nvPr/>
            </p:nvCxnSpPr>
            <p:spPr>
              <a:xfrm>
                <a:off x="2561084" y="4623162"/>
                <a:ext cx="458107" cy="47793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6D6CCD-1D70-6540-A019-7AC9507B0D37}"/>
                  </a:ext>
                </a:extLst>
              </p:cNvPr>
              <p:cNvCxnSpPr>
                <a:cxnSpLocks/>
                <a:stCxn id="22" idx="2"/>
                <a:endCxn id="28" idx="0"/>
              </p:cNvCxnSpPr>
              <p:nvPr/>
            </p:nvCxnSpPr>
            <p:spPr>
              <a:xfrm>
                <a:off x="2376847" y="4669789"/>
                <a:ext cx="8465" cy="431310"/>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6D6CCD-1D70-6540-A019-7AC9507B0D37}"/>
                  </a:ext>
                </a:extLst>
              </p:cNvPr>
              <p:cNvCxnSpPr>
                <a:cxnSpLocks/>
                <a:endCxn id="26" idx="0"/>
              </p:cNvCxnSpPr>
              <p:nvPr/>
            </p:nvCxnSpPr>
            <p:spPr>
              <a:xfrm flipH="1">
                <a:off x="1751433" y="4623162"/>
                <a:ext cx="451981" cy="47793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1CE345E-F791-7247-917A-ADD6D93C2C1A}"/>
                  </a:ext>
                </a:extLst>
              </p:cNvPr>
              <p:cNvSpPr txBox="1"/>
              <p:nvPr/>
            </p:nvSpPr>
            <p:spPr>
              <a:xfrm>
                <a:off x="2510803" y="3081824"/>
                <a:ext cx="931095" cy="320828"/>
              </a:xfrm>
              <a:prstGeom prst="rect">
                <a:avLst/>
              </a:prstGeom>
              <a:noFill/>
            </p:spPr>
            <p:txBody>
              <a:bodyPr wrap="square" rtlCol="0">
                <a:spAutoFit/>
              </a:bodyPr>
              <a:lstStyle/>
              <a:p>
                <a:pPr algn="ctr"/>
                <a:r>
                  <a:rPr lang="en-US" sz="16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Owner</a:t>
                </a:r>
              </a:p>
            </p:txBody>
          </p:sp>
          <p:sp>
            <p:nvSpPr>
              <p:cNvPr id="9" name="Up-Down Arrow 8"/>
              <p:cNvSpPr/>
              <p:nvPr/>
            </p:nvSpPr>
            <p:spPr>
              <a:xfrm>
                <a:off x="2310591" y="3519683"/>
                <a:ext cx="109738" cy="638209"/>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7" name="Up-Down Arrow 56"/>
              <p:cNvSpPr/>
              <p:nvPr/>
            </p:nvSpPr>
            <p:spPr>
              <a:xfrm rot="16200000">
                <a:off x="1455160" y="3914151"/>
                <a:ext cx="154379" cy="1090337"/>
              </a:xfrm>
              <a:prstGeom prst="upDownArrow">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Multiply 23"/>
              <p:cNvSpPr/>
              <p:nvPr/>
            </p:nvSpPr>
            <p:spPr>
              <a:xfrm>
                <a:off x="1260725" y="4226646"/>
                <a:ext cx="516343" cy="505315"/>
              </a:xfrm>
              <a:prstGeom prst="mathMultiply">
                <a:avLst>
                  <a:gd name="adj1" fmla="val 13585"/>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1CE345E-F791-7247-917A-ADD6D93C2C1A}"/>
                  </a:ext>
                </a:extLst>
              </p:cNvPr>
              <p:cNvSpPr txBox="1"/>
              <p:nvPr/>
            </p:nvSpPr>
            <p:spPr>
              <a:xfrm>
                <a:off x="136941" y="4826736"/>
                <a:ext cx="931095" cy="554158"/>
              </a:xfrm>
              <a:prstGeom prst="rect">
                <a:avLst/>
              </a:prstGeom>
              <a:noFill/>
            </p:spPr>
            <p:txBody>
              <a:bodyPr wrap="square" rtlCol="0">
                <a:spAutoFit/>
              </a:bodyPr>
              <a:lstStyle/>
              <a:p>
                <a:pPr algn="ctr"/>
                <a:r>
                  <a:rPr lang="en-US"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Anyone else</a:t>
                </a:r>
              </a:p>
            </p:txBody>
          </p:sp>
          <p:sp>
            <p:nvSpPr>
              <p:cNvPr id="120" name="TextBox 119">
                <a:extLst>
                  <a:ext uri="{FF2B5EF4-FFF2-40B4-BE49-F238E27FC236}">
                    <a16:creationId xmlns:a16="http://schemas.microsoft.com/office/drawing/2014/main" id="{C8875E39-2927-5943-8AB9-72BB9FCC88F1}"/>
                  </a:ext>
                </a:extLst>
              </p:cNvPr>
              <p:cNvSpPr txBox="1"/>
              <p:nvPr/>
            </p:nvSpPr>
            <p:spPr>
              <a:xfrm>
                <a:off x="2357309" y="4297946"/>
                <a:ext cx="1801802" cy="379161"/>
              </a:xfrm>
              <a:prstGeom prst="rect">
                <a:avLst/>
              </a:prstGeom>
              <a:noFill/>
            </p:spPr>
            <p:txBody>
              <a:bodyPr wrap="square" rtlCol="0">
                <a:spAutoFit/>
              </a:bodyPr>
              <a:lstStyle/>
              <a:p>
                <a:pPr algn="ctr"/>
                <a:r>
                  <a:rPr lang="en-US" sz="20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Private</a:t>
                </a:r>
              </a:p>
            </p:txBody>
          </p:sp>
          <p:pic>
            <p:nvPicPr>
              <p:cNvPr id="22" name="Graphic 21">
                <a:extLst>
                  <a:ext uri="{FF2B5EF4-FFF2-40B4-BE49-F238E27FC236}">
                    <a16:creationId xmlns:a16="http://schemas.microsoft.com/office/drawing/2014/main" id="{9E8A5284-04AF-1A45-8DB5-9D208180141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5733" y="4207562"/>
                <a:ext cx="462227" cy="462227"/>
              </a:xfrm>
              <a:prstGeom prst="rect">
                <a:avLst/>
              </a:prstGeom>
            </p:spPr>
          </p:pic>
          <p:pic>
            <p:nvPicPr>
              <p:cNvPr id="23" name="Graphic 22">
                <a:extLst>
                  <a:ext uri="{FF2B5EF4-FFF2-40B4-BE49-F238E27FC236}">
                    <a16:creationId xmlns:a16="http://schemas.microsoft.com/office/drawing/2014/main" id="{F1CE6611-1D6D-C04F-907B-371C65D0185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78016" y="4264878"/>
                <a:ext cx="458267" cy="445297"/>
              </a:xfrm>
              <a:prstGeom prst="rect">
                <a:avLst/>
              </a:prstGeom>
            </p:spPr>
          </p:pic>
          <p:pic>
            <p:nvPicPr>
              <p:cNvPr id="25" name="Graphic 24">
                <a:extLst>
                  <a:ext uri="{FF2B5EF4-FFF2-40B4-BE49-F238E27FC236}">
                    <a16:creationId xmlns:a16="http://schemas.microsoft.com/office/drawing/2014/main" id="{647EF5BF-2571-A343-A760-466F799AFA3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65002" y="3019590"/>
                <a:ext cx="445297" cy="445297"/>
              </a:xfrm>
              <a:prstGeom prst="rect">
                <a:avLst/>
              </a:prstGeom>
            </p:spPr>
          </p:pic>
          <p:pic>
            <p:nvPicPr>
              <p:cNvPr id="26" name="Graphic 25">
                <a:extLst>
                  <a:ext uri="{FF2B5EF4-FFF2-40B4-BE49-F238E27FC236}">
                    <a16:creationId xmlns:a16="http://schemas.microsoft.com/office/drawing/2014/main" id="{816884E8-D299-0A4F-B0F1-E22BA6CDCCD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8784" y="5101099"/>
                <a:ext cx="445297" cy="445297"/>
              </a:xfrm>
              <a:prstGeom prst="rect">
                <a:avLst/>
              </a:prstGeom>
            </p:spPr>
          </p:pic>
          <p:pic>
            <p:nvPicPr>
              <p:cNvPr id="28" name="Graphic 27">
                <a:extLst>
                  <a:ext uri="{FF2B5EF4-FFF2-40B4-BE49-F238E27FC236}">
                    <a16:creationId xmlns:a16="http://schemas.microsoft.com/office/drawing/2014/main" id="{7DDB62DB-E7DC-2B4C-B50D-C8F411950BE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62663" y="5101099"/>
                <a:ext cx="445297" cy="445297"/>
              </a:xfrm>
              <a:prstGeom prst="rect">
                <a:avLst/>
              </a:prstGeom>
            </p:spPr>
          </p:pic>
          <p:pic>
            <p:nvPicPr>
              <p:cNvPr id="35" name="Graphic 34">
                <a:extLst>
                  <a:ext uri="{FF2B5EF4-FFF2-40B4-BE49-F238E27FC236}">
                    <a16:creationId xmlns:a16="http://schemas.microsoft.com/office/drawing/2014/main" id="{67E8A0D0-1172-B841-A35E-EFA41D7DDBF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6542" y="5101099"/>
                <a:ext cx="445297" cy="445297"/>
              </a:xfrm>
              <a:prstGeom prst="rect">
                <a:avLst/>
              </a:prstGeom>
            </p:spPr>
          </p:pic>
        </p:grpSp>
      </p:grpSp>
      <p:cxnSp>
        <p:nvCxnSpPr>
          <p:cNvPr id="39" name="Straight Connector 38">
            <a:extLst>
              <a:ext uri="{FF2B5EF4-FFF2-40B4-BE49-F238E27FC236}">
                <a16:creationId xmlns:a16="http://schemas.microsoft.com/office/drawing/2014/main" id="{31D633E4-4835-954B-AB13-8C5900A3101B}"/>
              </a:ext>
              <a:ext uri="{C183D7F6-B498-43B3-948B-1728B52AA6E4}">
                <adec:decorative xmlns:adec="http://schemas.microsoft.com/office/drawing/2017/decorative" val="1"/>
              </a:ext>
            </a:extLst>
          </p:cNvPr>
          <p:cNvCxnSpPr/>
          <p:nvPr/>
        </p:nvCxnSpPr>
        <p:spPr>
          <a:xfrm>
            <a:off x="4060496" y="2058218"/>
            <a:ext cx="0" cy="398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6" name="Group 5" descr="architecture diagram in the middle shows an S3 bucket configured for public access (any one else can also access it)">
            <a:extLst>
              <a:ext uri="{FF2B5EF4-FFF2-40B4-BE49-F238E27FC236}">
                <a16:creationId xmlns:a16="http://schemas.microsoft.com/office/drawing/2014/main" id="{3173B4F8-77F9-4072-B6E5-3747E075E33C}"/>
              </a:ext>
            </a:extLst>
          </p:cNvPr>
          <p:cNvGrpSpPr/>
          <p:nvPr/>
        </p:nvGrpSpPr>
        <p:grpSpPr>
          <a:xfrm>
            <a:off x="4212887" y="2191755"/>
            <a:ext cx="4055443" cy="3358325"/>
            <a:chOff x="4122941" y="2191755"/>
            <a:chExt cx="4055443" cy="3358325"/>
          </a:xfrm>
        </p:grpSpPr>
        <p:sp>
          <p:nvSpPr>
            <p:cNvPr id="61" name="TextBox 60">
              <a:extLst>
                <a:ext uri="{FF2B5EF4-FFF2-40B4-BE49-F238E27FC236}">
                  <a16:creationId xmlns:a16="http://schemas.microsoft.com/office/drawing/2014/main" id="{517B32D6-E6E2-FF42-9134-23ED44100563}"/>
                </a:ext>
              </a:extLst>
            </p:cNvPr>
            <p:cNvSpPr txBox="1"/>
            <p:nvPr/>
          </p:nvSpPr>
          <p:spPr>
            <a:xfrm>
              <a:off x="4503155" y="2191755"/>
              <a:ext cx="3295014" cy="646331"/>
            </a:xfrm>
            <a:prstGeom prst="rect">
              <a:avLst/>
            </a:prstGeom>
            <a:solidFill>
              <a:schemeClr val="bg1"/>
            </a:solidFill>
          </p:spPr>
          <p:txBody>
            <a:bodyPr wrap="square" rtlCol="0">
              <a:spAutoFit/>
            </a:bodyPr>
            <a:lstStyle/>
            <a:p>
              <a:pPr algn="ct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Public access </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security settings</a:t>
              </a:r>
            </a:p>
          </p:txBody>
        </p:sp>
        <p:grpSp>
          <p:nvGrpSpPr>
            <p:cNvPr id="5" name="Group 4">
              <a:extLst>
                <a:ext uri="{FF2B5EF4-FFF2-40B4-BE49-F238E27FC236}">
                  <a16:creationId xmlns:a16="http://schemas.microsoft.com/office/drawing/2014/main" id="{1ECBC672-6109-46D6-BDC7-509C6B8014CD}"/>
                </a:ext>
              </a:extLst>
            </p:cNvPr>
            <p:cNvGrpSpPr/>
            <p:nvPr/>
          </p:nvGrpSpPr>
          <p:grpSpPr>
            <a:xfrm>
              <a:off x="4122941" y="3019590"/>
              <a:ext cx="4055443" cy="2530490"/>
              <a:chOff x="4122941" y="3019590"/>
              <a:chExt cx="4055443" cy="2530490"/>
            </a:xfrm>
          </p:grpSpPr>
          <p:cxnSp>
            <p:nvCxnSpPr>
              <p:cNvPr id="48" name="Straight Connector 47">
                <a:extLst>
                  <a:ext uri="{FF2B5EF4-FFF2-40B4-BE49-F238E27FC236}">
                    <a16:creationId xmlns:a16="http://schemas.microsoft.com/office/drawing/2014/main" id="{D33017D3-ADE5-BA44-8E02-623D86463394}"/>
                  </a:ext>
                </a:extLst>
              </p:cNvPr>
              <p:cNvCxnSpPr>
                <a:cxnSpLocks/>
                <a:endCxn id="68" idx="0"/>
              </p:cNvCxnSpPr>
              <p:nvPr/>
            </p:nvCxnSpPr>
            <p:spPr>
              <a:xfrm>
                <a:off x="6567137" y="4676927"/>
                <a:ext cx="461897" cy="424172"/>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EC07CE-0E9E-6842-9AF7-DA95919419A6}"/>
                  </a:ext>
                </a:extLst>
              </p:cNvPr>
              <p:cNvCxnSpPr>
                <a:cxnSpLocks/>
                <a:stCxn id="63" idx="2"/>
                <a:endCxn id="67" idx="0"/>
              </p:cNvCxnSpPr>
              <p:nvPr/>
            </p:nvCxnSpPr>
            <p:spPr>
              <a:xfrm>
                <a:off x="6381376" y="4723939"/>
                <a:ext cx="8535" cy="377160"/>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F3A2E0-3D93-F944-9D0B-1C1D88231D4D}"/>
                  </a:ext>
                </a:extLst>
              </p:cNvPr>
              <p:cNvCxnSpPr>
                <a:cxnSpLocks/>
                <a:endCxn id="66" idx="0"/>
              </p:cNvCxnSpPr>
              <p:nvPr/>
            </p:nvCxnSpPr>
            <p:spPr>
              <a:xfrm flipH="1">
                <a:off x="5750789" y="4676927"/>
                <a:ext cx="455719" cy="424172"/>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E96167C-F868-FA40-AD0C-D4A5BD19DBC2}"/>
                  </a:ext>
                </a:extLst>
              </p:cNvPr>
              <p:cNvSpPr txBox="1"/>
              <p:nvPr/>
            </p:nvSpPr>
            <p:spPr>
              <a:xfrm>
                <a:off x="6516440" y="3122839"/>
                <a:ext cx="938797" cy="323482"/>
              </a:xfrm>
              <a:prstGeom prst="rect">
                <a:avLst/>
              </a:prstGeom>
              <a:noFill/>
            </p:spPr>
            <p:txBody>
              <a:bodyPr wrap="square" rtlCol="0">
                <a:spAutoFit/>
              </a:bodyPr>
              <a:lstStyle/>
              <a:p>
                <a:pPr algn="ctr"/>
                <a:r>
                  <a:rPr lang="en-US" sz="16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Owner</a:t>
                </a:r>
              </a:p>
            </p:txBody>
          </p:sp>
          <p:sp>
            <p:nvSpPr>
              <p:cNvPr id="59" name="Up-Down Arrow 58">
                <a:extLst>
                  <a:ext uri="{FF2B5EF4-FFF2-40B4-BE49-F238E27FC236}">
                    <a16:creationId xmlns:a16="http://schemas.microsoft.com/office/drawing/2014/main" id="{8CC5E3D0-104E-2742-B8BC-CEA1EA851F0B}"/>
                  </a:ext>
                </a:extLst>
              </p:cNvPr>
              <p:cNvSpPr/>
              <p:nvPr/>
            </p:nvSpPr>
            <p:spPr>
              <a:xfrm rot="16200000">
                <a:off x="5452065" y="3962051"/>
                <a:ext cx="155656" cy="1099357"/>
              </a:xfrm>
              <a:prstGeom prst="upDownArrow">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60" name="TextBox 59">
                <a:extLst>
                  <a:ext uri="{FF2B5EF4-FFF2-40B4-BE49-F238E27FC236}">
                    <a16:creationId xmlns:a16="http://schemas.microsoft.com/office/drawing/2014/main" id="{BBFED483-A666-8043-ACC4-C2203E11E722}"/>
                  </a:ext>
                </a:extLst>
              </p:cNvPr>
              <p:cNvSpPr txBox="1"/>
              <p:nvPr/>
            </p:nvSpPr>
            <p:spPr>
              <a:xfrm>
                <a:off x="4122941" y="4882185"/>
                <a:ext cx="938797" cy="558742"/>
              </a:xfrm>
              <a:prstGeom prst="rect">
                <a:avLst/>
              </a:prstGeom>
              <a:noFill/>
            </p:spPr>
            <p:txBody>
              <a:bodyPr wrap="square" rtlCol="0">
                <a:spAutoFit/>
              </a:bodyPr>
              <a:lstStyle/>
              <a:p>
                <a:pPr algn="ctr"/>
                <a:r>
                  <a:rPr lang="en-US"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Anyone else</a:t>
                </a:r>
              </a:p>
            </p:txBody>
          </p:sp>
          <p:sp>
            <p:nvSpPr>
              <p:cNvPr id="62" name="TextBox 61">
                <a:extLst>
                  <a:ext uri="{FF2B5EF4-FFF2-40B4-BE49-F238E27FC236}">
                    <a16:creationId xmlns:a16="http://schemas.microsoft.com/office/drawing/2014/main" id="{59F4F4BF-FD08-4C40-9155-58494E82BEC1}"/>
                  </a:ext>
                </a:extLst>
              </p:cNvPr>
              <p:cNvSpPr txBox="1"/>
              <p:nvPr/>
            </p:nvSpPr>
            <p:spPr>
              <a:xfrm>
                <a:off x="6361676" y="4349021"/>
                <a:ext cx="1816708" cy="382298"/>
              </a:xfrm>
              <a:prstGeom prst="rect">
                <a:avLst/>
              </a:prstGeom>
              <a:noFill/>
            </p:spPr>
            <p:txBody>
              <a:bodyPr wrap="square" rtlCol="0">
                <a:spAutoFit/>
              </a:bodyPr>
              <a:lstStyle/>
              <a:p>
                <a:pPr algn="ctr"/>
                <a:r>
                  <a:rPr lang="en-US" sz="20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Public</a:t>
                </a:r>
              </a:p>
            </p:txBody>
          </p:sp>
          <p:pic>
            <p:nvPicPr>
              <p:cNvPr id="63" name="Graphic 62">
                <a:extLst>
                  <a:ext uri="{FF2B5EF4-FFF2-40B4-BE49-F238E27FC236}">
                    <a16:creationId xmlns:a16="http://schemas.microsoft.com/office/drawing/2014/main" id="{9D619117-FA45-534E-9463-6FDFA2E5B18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8351" y="4257889"/>
                <a:ext cx="466050" cy="466050"/>
              </a:xfrm>
              <a:prstGeom prst="rect">
                <a:avLst/>
              </a:prstGeom>
            </p:spPr>
          </p:pic>
          <p:pic>
            <p:nvPicPr>
              <p:cNvPr id="64" name="Graphic 63">
                <a:extLst>
                  <a:ext uri="{FF2B5EF4-FFF2-40B4-BE49-F238E27FC236}">
                    <a16:creationId xmlns:a16="http://schemas.microsoft.com/office/drawing/2014/main" id="{028FDC7C-DC84-CD46-B557-052387AE161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366011" y="4315679"/>
                <a:ext cx="462057" cy="448981"/>
              </a:xfrm>
              <a:prstGeom prst="rect">
                <a:avLst/>
              </a:prstGeom>
            </p:spPr>
          </p:pic>
          <p:pic>
            <p:nvPicPr>
              <p:cNvPr id="65" name="Graphic 64">
                <a:extLst>
                  <a:ext uri="{FF2B5EF4-FFF2-40B4-BE49-F238E27FC236}">
                    <a16:creationId xmlns:a16="http://schemas.microsoft.com/office/drawing/2014/main" id="{5B86186E-FE53-634A-8024-CBE4A20658B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7779" y="3019590"/>
                <a:ext cx="448981" cy="448981"/>
              </a:xfrm>
              <a:prstGeom prst="rect">
                <a:avLst/>
              </a:prstGeom>
            </p:spPr>
          </p:pic>
          <p:pic>
            <p:nvPicPr>
              <p:cNvPr id="66" name="Graphic 65">
                <a:extLst>
                  <a:ext uri="{FF2B5EF4-FFF2-40B4-BE49-F238E27FC236}">
                    <a16:creationId xmlns:a16="http://schemas.microsoft.com/office/drawing/2014/main" id="{D6A76705-9C77-6648-9D08-FF1E0C42376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298" y="5101099"/>
                <a:ext cx="448981" cy="448981"/>
              </a:xfrm>
              <a:prstGeom prst="rect">
                <a:avLst/>
              </a:prstGeom>
            </p:spPr>
          </p:pic>
          <p:pic>
            <p:nvPicPr>
              <p:cNvPr id="67" name="Graphic 66">
                <a:extLst>
                  <a:ext uri="{FF2B5EF4-FFF2-40B4-BE49-F238E27FC236}">
                    <a16:creationId xmlns:a16="http://schemas.microsoft.com/office/drawing/2014/main" id="{4E2BC65B-BA2A-7F4C-A749-6EABBCCA754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65420" y="5101099"/>
                <a:ext cx="448981" cy="448981"/>
              </a:xfrm>
              <a:prstGeom prst="rect">
                <a:avLst/>
              </a:prstGeom>
            </p:spPr>
          </p:pic>
          <p:pic>
            <p:nvPicPr>
              <p:cNvPr id="68" name="Graphic 67">
                <a:extLst>
                  <a:ext uri="{FF2B5EF4-FFF2-40B4-BE49-F238E27FC236}">
                    <a16:creationId xmlns:a16="http://schemas.microsoft.com/office/drawing/2014/main" id="{A10576D2-1639-A844-BE65-6B49E2439F6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4543" y="5101099"/>
                <a:ext cx="448981" cy="448981"/>
              </a:xfrm>
              <a:prstGeom prst="rect">
                <a:avLst/>
              </a:prstGeom>
            </p:spPr>
          </p:pic>
          <p:sp>
            <p:nvSpPr>
              <p:cNvPr id="69" name="Up-Down Arrow 68">
                <a:extLst>
                  <a:ext uri="{FF2B5EF4-FFF2-40B4-BE49-F238E27FC236}">
                    <a16:creationId xmlns:a16="http://schemas.microsoft.com/office/drawing/2014/main" id="{CEB0D1BF-91EE-254E-9938-7C64AAE0D0BD}"/>
                  </a:ext>
                </a:extLst>
              </p:cNvPr>
              <p:cNvSpPr/>
              <p:nvPr/>
            </p:nvSpPr>
            <p:spPr>
              <a:xfrm>
                <a:off x="6314572" y="3564319"/>
                <a:ext cx="110646" cy="643488"/>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cxnSp>
        <p:nvCxnSpPr>
          <p:cNvPr id="90" name="Straight Connector 89">
            <a:extLst>
              <a:ext uri="{FF2B5EF4-FFF2-40B4-BE49-F238E27FC236}">
                <a16:creationId xmlns:a16="http://schemas.microsoft.com/office/drawing/2014/main" id="{86507918-80B7-0E4E-BCEF-5060D38C37F4}"/>
              </a:ext>
              <a:ext uri="{C183D7F6-B498-43B3-948B-1728B52AA6E4}">
                <adec:decorative xmlns:adec="http://schemas.microsoft.com/office/drawing/2017/decorative" val="1"/>
              </a:ext>
            </a:extLst>
          </p:cNvPr>
          <p:cNvCxnSpPr/>
          <p:nvPr/>
        </p:nvCxnSpPr>
        <p:spPr>
          <a:xfrm>
            <a:off x="8295218" y="2079419"/>
            <a:ext cx="0" cy="398206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nvGrpSpPr>
          <p:cNvPr id="4" name="Group 3" descr="architecture diagram on the right shows an S3 bucket configured for controlled access. The owner and user A can access it, but User B cannot. ">
            <a:extLst>
              <a:ext uri="{FF2B5EF4-FFF2-40B4-BE49-F238E27FC236}">
                <a16:creationId xmlns:a16="http://schemas.microsoft.com/office/drawing/2014/main" id="{9E8C2843-E6EA-47C2-BAA0-6C42C3EAF6B5}"/>
              </a:ext>
            </a:extLst>
          </p:cNvPr>
          <p:cNvGrpSpPr/>
          <p:nvPr/>
        </p:nvGrpSpPr>
        <p:grpSpPr>
          <a:xfrm>
            <a:off x="8322107" y="2191755"/>
            <a:ext cx="3876613" cy="3412398"/>
            <a:chOff x="8322107" y="2191755"/>
            <a:chExt cx="3876613" cy="3412398"/>
          </a:xfrm>
        </p:grpSpPr>
        <p:sp>
          <p:nvSpPr>
            <p:cNvPr id="77" name="TextBox 76">
              <a:extLst>
                <a:ext uri="{FF2B5EF4-FFF2-40B4-BE49-F238E27FC236}">
                  <a16:creationId xmlns:a16="http://schemas.microsoft.com/office/drawing/2014/main" id="{804E094F-0DEB-9A44-8B96-1CC8FADD2E98}"/>
                </a:ext>
              </a:extLst>
            </p:cNvPr>
            <p:cNvSpPr txBox="1"/>
            <p:nvPr/>
          </p:nvSpPr>
          <p:spPr>
            <a:xfrm>
              <a:off x="8582907" y="2191755"/>
              <a:ext cx="3355012" cy="646331"/>
            </a:xfrm>
            <a:prstGeom prst="rect">
              <a:avLst/>
            </a:prstGeom>
            <a:solidFill>
              <a:schemeClr val="bg1"/>
            </a:solidFill>
          </p:spPr>
          <p:txBody>
            <a:bodyPr wrap="square" rtlCol="0">
              <a:spAutoFit/>
            </a:bodyPr>
            <a:lstStyle/>
            <a:p>
              <a:pPr algn="ct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Access policy applied to</a:t>
              </a:r>
              <a:b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security settings</a:t>
              </a:r>
            </a:p>
          </p:txBody>
        </p:sp>
        <p:grpSp>
          <p:nvGrpSpPr>
            <p:cNvPr id="3" name="Group 2">
              <a:extLst>
                <a:ext uri="{FF2B5EF4-FFF2-40B4-BE49-F238E27FC236}">
                  <a16:creationId xmlns:a16="http://schemas.microsoft.com/office/drawing/2014/main" id="{BB91D557-6658-452F-A674-C4E915D4CB13}"/>
                </a:ext>
              </a:extLst>
            </p:cNvPr>
            <p:cNvGrpSpPr/>
            <p:nvPr/>
          </p:nvGrpSpPr>
          <p:grpSpPr>
            <a:xfrm>
              <a:off x="8322107" y="3019590"/>
              <a:ext cx="3876613" cy="2584563"/>
              <a:chOff x="8444296" y="3019590"/>
              <a:chExt cx="3876613" cy="2584563"/>
            </a:xfrm>
          </p:grpSpPr>
          <p:cxnSp>
            <p:nvCxnSpPr>
              <p:cNvPr id="71" name="Straight Connector 70">
                <a:extLst>
                  <a:ext uri="{FF2B5EF4-FFF2-40B4-BE49-F238E27FC236}">
                    <a16:creationId xmlns:a16="http://schemas.microsoft.com/office/drawing/2014/main" id="{252BFA48-9777-6B40-A052-AB33E1393535}"/>
                  </a:ext>
                </a:extLst>
              </p:cNvPr>
              <p:cNvCxnSpPr>
                <a:cxnSpLocks/>
                <a:endCxn id="82" idx="0"/>
              </p:cNvCxnSpPr>
              <p:nvPr/>
            </p:nvCxnSpPr>
            <p:spPr>
              <a:xfrm>
                <a:off x="10737955" y="4709800"/>
                <a:ext cx="435169" cy="391299"/>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643E9F-17EA-4F4C-B8FD-8C9DDF3C9021}"/>
                  </a:ext>
                </a:extLst>
              </p:cNvPr>
              <p:cNvCxnSpPr>
                <a:cxnSpLocks/>
                <a:stCxn id="78" idx="2"/>
                <a:endCxn id="81" idx="0"/>
              </p:cNvCxnSpPr>
              <p:nvPr/>
            </p:nvCxnSpPr>
            <p:spPr>
              <a:xfrm flipH="1">
                <a:off x="10604707" y="4751612"/>
                <a:ext cx="29055" cy="349487"/>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656F3B3-4A64-364F-BBDD-05B4A36D5C09}"/>
                  </a:ext>
                </a:extLst>
              </p:cNvPr>
              <p:cNvCxnSpPr>
                <a:cxnSpLocks/>
                <a:endCxn id="80" idx="0"/>
              </p:cNvCxnSpPr>
              <p:nvPr/>
            </p:nvCxnSpPr>
            <p:spPr>
              <a:xfrm flipH="1">
                <a:off x="10036290" y="4709800"/>
                <a:ext cx="380934" cy="391299"/>
              </a:xfrm>
              <a:prstGeom prst="line">
                <a:avLst/>
              </a:prstGeom>
              <a:solidFill>
                <a:schemeClr val="accent5"/>
              </a:solidFill>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13FBD1B-99FB-9F41-9D13-40A76E65A0BF}"/>
                  </a:ext>
                </a:extLst>
              </p:cNvPr>
              <p:cNvSpPr txBox="1"/>
              <p:nvPr/>
            </p:nvSpPr>
            <p:spPr>
              <a:xfrm>
                <a:off x="10719990" y="3070047"/>
                <a:ext cx="834939" cy="287695"/>
              </a:xfrm>
              <a:prstGeom prst="rect">
                <a:avLst/>
              </a:prstGeom>
              <a:noFill/>
            </p:spPr>
            <p:txBody>
              <a:bodyPr wrap="square" rtlCol="0">
                <a:spAutoFit/>
              </a:bodyPr>
              <a:lstStyle/>
              <a:p>
                <a:pPr algn="ctr"/>
                <a:r>
                  <a:rPr lang="en-US" sz="16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Owner</a:t>
                </a:r>
              </a:p>
            </p:txBody>
          </p:sp>
          <p:sp>
            <p:nvSpPr>
              <p:cNvPr id="75" name="Up-Down Arrow 74">
                <a:extLst>
                  <a:ext uri="{FF2B5EF4-FFF2-40B4-BE49-F238E27FC236}">
                    <a16:creationId xmlns:a16="http://schemas.microsoft.com/office/drawing/2014/main" id="{6BCB8B65-5FB8-4F48-902F-C985B16E544F}"/>
                  </a:ext>
                </a:extLst>
              </p:cNvPr>
              <p:cNvSpPr/>
              <p:nvPr/>
            </p:nvSpPr>
            <p:spPr>
              <a:xfrm rot="18079474">
                <a:off x="9817922" y="3633082"/>
                <a:ext cx="193589" cy="1139004"/>
              </a:xfrm>
              <a:prstGeom prst="upDownArrow">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76" name="TextBox 75">
                <a:extLst>
                  <a:ext uri="{FF2B5EF4-FFF2-40B4-BE49-F238E27FC236}">
                    <a16:creationId xmlns:a16="http://schemas.microsoft.com/office/drawing/2014/main" id="{406D9FE2-3C89-EB41-B754-B50E31E3839A}"/>
                  </a:ext>
                </a:extLst>
              </p:cNvPr>
              <p:cNvSpPr txBox="1"/>
              <p:nvPr/>
            </p:nvSpPr>
            <p:spPr>
              <a:xfrm>
                <a:off x="8444296" y="5265599"/>
                <a:ext cx="1080767" cy="338554"/>
              </a:xfrm>
              <a:prstGeom prst="rect">
                <a:avLst/>
              </a:prstGeom>
              <a:noFill/>
            </p:spPr>
            <p:txBody>
              <a:bodyPr wrap="square" rtlCol="0">
                <a:spAutoFit/>
              </a:bodyPr>
              <a:lstStyle/>
              <a:p>
                <a:pPr algn="ctr"/>
                <a:r>
                  <a:rPr lang="en-US"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User B</a:t>
                </a:r>
              </a:p>
            </p:txBody>
          </p:sp>
          <p:pic>
            <p:nvPicPr>
              <p:cNvPr id="78" name="Graphic 77">
                <a:extLst>
                  <a:ext uri="{FF2B5EF4-FFF2-40B4-BE49-F238E27FC236}">
                    <a16:creationId xmlns:a16="http://schemas.microsoft.com/office/drawing/2014/main" id="{08CEACCA-A39B-424B-BE00-E66442C6A7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5497" y="4215083"/>
                <a:ext cx="536529" cy="536529"/>
              </a:xfrm>
              <a:prstGeom prst="rect">
                <a:avLst/>
              </a:prstGeom>
            </p:spPr>
          </p:pic>
          <p:pic>
            <p:nvPicPr>
              <p:cNvPr id="79" name="Graphic 78">
                <a:extLst>
                  <a:ext uri="{FF2B5EF4-FFF2-40B4-BE49-F238E27FC236}">
                    <a16:creationId xmlns:a16="http://schemas.microsoft.com/office/drawing/2014/main" id="{5467CFD4-63E7-0047-AAA7-DCACAF01A36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82777" y="3019590"/>
                <a:ext cx="399310" cy="399310"/>
              </a:xfrm>
              <a:prstGeom prst="rect">
                <a:avLst/>
              </a:prstGeom>
            </p:spPr>
          </p:pic>
          <p:pic>
            <p:nvPicPr>
              <p:cNvPr id="80" name="Graphic 79">
                <a:extLst>
                  <a:ext uri="{FF2B5EF4-FFF2-40B4-BE49-F238E27FC236}">
                    <a16:creationId xmlns:a16="http://schemas.microsoft.com/office/drawing/2014/main" id="{008C512D-44F5-1748-9E09-6EC78215F03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12262" y="5101099"/>
                <a:ext cx="448056" cy="448056"/>
              </a:xfrm>
              <a:prstGeom prst="rect">
                <a:avLst/>
              </a:prstGeom>
            </p:spPr>
          </p:pic>
          <p:pic>
            <p:nvPicPr>
              <p:cNvPr id="81" name="Graphic 80">
                <a:extLst>
                  <a:ext uri="{FF2B5EF4-FFF2-40B4-BE49-F238E27FC236}">
                    <a16:creationId xmlns:a16="http://schemas.microsoft.com/office/drawing/2014/main" id="{94DDEBCA-C24C-8A46-9314-71455F58006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0679" y="5101099"/>
                <a:ext cx="448056" cy="448056"/>
              </a:xfrm>
              <a:prstGeom prst="rect">
                <a:avLst/>
              </a:prstGeom>
            </p:spPr>
          </p:pic>
          <p:pic>
            <p:nvPicPr>
              <p:cNvPr id="82" name="Graphic 81">
                <a:extLst>
                  <a:ext uri="{FF2B5EF4-FFF2-40B4-BE49-F238E27FC236}">
                    <a16:creationId xmlns:a16="http://schemas.microsoft.com/office/drawing/2014/main" id="{E9D10C80-B3EE-D743-9FAB-5673F2654C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9096" y="5101099"/>
                <a:ext cx="448056" cy="448056"/>
              </a:xfrm>
              <a:prstGeom prst="rect">
                <a:avLst/>
              </a:prstGeom>
            </p:spPr>
          </p:pic>
          <p:sp>
            <p:nvSpPr>
              <p:cNvPr id="83" name="Up-Down Arrow 82">
                <a:extLst>
                  <a:ext uri="{FF2B5EF4-FFF2-40B4-BE49-F238E27FC236}">
                    <a16:creationId xmlns:a16="http://schemas.microsoft.com/office/drawing/2014/main" id="{5E719FF6-FBC8-3342-83D1-B9288E676168}"/>
                  </a:ext>
                </a:extLst>
              </p:cNvPr>
              <p:cNvSpPr/>
              <p:nvPr/>
            </p:nvSpPr>
            <p:spPr>
              <a:xfrm>
                <a:off x="10513331" y="3551779"/>
                <a:ext cx="127378" cy="740799"/>
              </a:xfrm>
              <a:prstGeom prst="upDownArrow">
                <a:avLst/>
              </a:prstGeom>
              <a:solidFill>
                <a:schemeClr val="accent5"/>
              </a:solidFill>
              <a:ln>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17D48C9-5B9B-4540-AA37-0A3EE533FCD4}"/>
                  </a:ext>
                </a:extLst>
              </p:cNvPr>
              <p:cNvSpPr txBox="1"/>
              <p:nvPr/>
            </p:nvSpPr>
            <p:spPr>
              <a:xfrm>
                <a:off x="8546505" y="4031783"/>
                <a:ext cx="1080767" cy="338554"/>
              </a:xfrm>
              <a:prstGeom prst="rect">
                <a:avLst/>
              </a:prstGeom>
              <a:noFill/>
            </p:spPr>
            <p:txBody>
              <a:bodyPr wrap="square" rtlCol="0">
                <a:spAutoFit/>
              </a:bodyPr>
              <a:lstStyle/>
              <a:p>
                <a:pPr algn="ctr"/>
                <a:r>
                  <a:rPr lang="en-US" sz="1600" b="1" dirty="0">
                    <a:solidFill>
                      <a:schemeClr val="bg2">
                        <a:lumMod val="50000"/>
                      </a:schemeClr>
                    </a:solidFill>
                    <a:latin typeface="Amazon Ember" panose="020B0603020204020204" pitchFamily="34" charset="0"/>
                    <a:ea typeface="Amazon Ember" panose="020B0603020204020204" pitchFamily="34" charset="0"/>
                    <a:cs typeface="Amazon Ember" panose="020B0603020204020204" pitchFamily="34" charset="0"/>
                  </a:rPr>
                  <a:t>User A</a:t>
                </a:r>
              </a:p>
            </p:txBody>
          </p:sp>
          <p:sp>
            <p:nvSpPr>
              <p:cNvPr id="85" name="Up-Down Arrow 84">
                <a:extLst>
                  <a:ext uri="{FF2B5EF4-FFF2-40B4-BE49-F238E27FC236}">
                    <a16:creationId xmlns:a16="http://schemas.microsoft.com/office/drawing/2014/main" id="{46F21AA2-C180-004B-A5F4-E8311B7C9407}"/>
                  </a:ext>
                </a:extLst>
              </p:cNvPr>
              <p:cNvSpPr/>
              <p:nvPr/>
            </p:nvSpPr>
            <p:spPr>
              <a:xfrm rot="15127027">
                <a:off x="9747995" y="4194419"/>
                <a:ext cx="179195" cy="1265607"/>
              </a:xfrm>
              <a:prstGeom prst="upDownArrow">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86" name="Graphic 85">
                <a:extLst>
                  <a:ext uri="{FF2B5EF4-FFF2-40B4-BE49-F238E27FC236}">
                    <a16:creationId xmlns:a16="http://schemas.microsoft.com/office/drawing/2014/main" id="{CB4050CD-2CAB-B34B-977C-06708F5A939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8074" y="3553575"/>
                <a:ext cx="516877" cy="516877"/>
              </a:xfrm>
              <a:prstGeom prst="rect">
                <a:avLst/>
              </a:prstGeom>
            </p:spPr>
          </p:pic>
          <p:pic>
            <p:nvPicPr>
              <p:cNvPr id="87" name="Graphic 86">
                <a:extLst>
                  <a:ext uri="{FF2B5EF4-FFF2-40B4-BE49-F238E27FC236}">
                    <a16:creationId xmlns:a16="http://schemas.microsoft.com/office/drawing/2014/main" id="{8E0BCAEE-CCF6-EA4C-AFCC-83B0CB670CF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9563" y="4725666"/>
                <a:ext cx="516877" cy="516877"/>
              </a:xfrm>
              <a:prstGeom prst="rect">
                <a:avLst/>
              </a:prstGeom>
            </p:spPr>
          </p:pic>
          <p:sp>
            <p:nvSpPr>
              <p:cNvPr id="88" name="Multiply 87">
                <a:extLst>
                  <a:ext uri="{FF2B5EF4-FFF2-40B4-BE49-F238E27FC236}">
                    <a16:creationId xmlns:a16="http://schemas.microsoft.com/office/drawing/2014/main" id="{75B78809-79C0-B740-BB6D-2BE7A043F417}"/>
                  </a:ext>
                </a:extLst>
              </p:cNvPr>
              <p:cNvSpPr/>
              <p:nvPr/>
            </p:nvSpPr>
            <p:spPr>
              <a:xfrm>
                <a:off x="9548899" y="4465265"/>
                <a:ext cx="599344" cy="586543"/>
              </a:xfrm>
              <a:prstGeom prst="mathMultiply">
                <a:avLst>
                  <a:gd name="adj1" fmla="val 13585"/>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1DF4CA5C-153F-1F42-958B-16A75F51895B}"/>
                  </a:ext>
                </a:extLst>
              </p:cNvPr>
              <p:cNvSpPr txBox="1"/>
              <p:nvPr/>
            </p:nvSpPr>
            <p:spPr>
              <a:xfrm>
                <a:off x="10705182" y="4255698"/>
                <a:ext cx="1615727" cy="646331"/>
              </a:xfrm>
              <a:prstGeom prst="rect">
                <a:avLst/>
              </a:prstGeom>
              <a:no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Controlled</a:t>
                </a:r>
              </a:p>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access</a:t>
                </a:r>
              </a:p>
            </p:txBody>
          </p:sp>
        </p:grpSp>
      </p:grpSp>
      <p:sp>
        <p:nvSpPr>
          <p:cNvPr id="21" name="Footer Placeholder 20">
            <a:extLst>
              <a:ext uri="{FF2B5EF4-FFF2-40B4-BE49-F238E27FC236}">
                <a16:creationId xmlns:a16="http://schemas.microsoft.com/office/drawing/2014/main" id="{A8F3A9BA-6D38-A94D-B449-38DCFD3CF6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7" name="Slide Number Placeholder 26">
            <a:extLst>
              <a:ext uri="{FF2B5EF4-FFF2-40B4-BE49-F238E27FC236}">
                <a16:creationId xmlns:a16="http://schemas.microsoft.com/office/drawing/2014/main" id="{AC52567F-9112-4E4C-8D78-3EADE8461846}"/>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09621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EF57F-D342-FE4E-904B-84EF23F2FD16}"/>
              </a:ext>
            </a:extLst>
          </p:cNvPr>
          <p:cNvSpPr>
            <a:spLocks noGrp="1"/>
          </p:cNvSpPr>
          <p:nvPr>
            <p:ph type="title"/>
          </p:nvPr>
        </p:nvSpPr>
        <p:spPr>
          <a:xfrm>
            <a:off x="428244" y="365125"/>
            <a:ext cx="9034272" cy="474119"/>
          </a:xfrm>
        </p:spPr>
        <p:txBody>
          <a:bodyPr/>
          <a:lstStyle/>
          <a:p>
            <a:r>
              <a:rPr lang="en-US" sz="3600" dirty="0"/>
              <a:t>Consider encrypting objects in Amazon S3</a:t>
            </a:r>
            <a:endParaRPr lang="en-US" sz="3600" i="1" dirty="0"/>
          </a:p>
        </p:txBody>
      </p:sp>
      <p:sp>
        <p:nvSpPr>
          <p:cNvPr id="6" name="Content Placeholder 5">
            <a:extLst>
              <a:ext uri="{FF2B5EF4-FFF2-40B4-BE49-F238E27FC236}">
                <a16:creationId xmlns:a16="http://schemas.microsoft.com/office/drawing/2014/main" id="{6EC9A840-75A0-E142-B90F-52153AD2824A}"/>
              </a:ext>
            </a:extLst>
          </p:cNvPr>
          <p:cNvSpPr>
            <a:spLocks noGrp="1"/>
          </p:cNvSpPr>
          <p:nvPr>
            <p:ph idx="1"/>
          </p:nvPr>
        </p:nvSpPr>
        <p:spPr>
          <a:xfrm>
            <a:off x="419100" y="1528175"/>
            <a:ext cx="10499912" cy="4648788"/>
          </a:xfrm>
        </p:spPr>
        <p:txBody>
          <a:bodyPr/>
          <a:lstStyle/>
          <a:p>
            <a:r>
              <a:rPr lang="en-US" dirty="0">
                <a:solidFill>
                  <a:schemeClr val="accent5"/>
                </a:solidFill>
                <a:latin typeface="Amazon Ember" panose="02000000000000000000" pitchFamily="2" charset="0"/>
                <a:ea typeface="Amazon Ember" panose="02000000000000000000" pitchFamily="2" charset="0"/>
              </a:rPr>
              <a:t>Encryption</a:t>
            </a:r>
            <a:r>
              <a:rPr lang="en-US" dirty="0"/>
              <a:t> encodes data with a </a:t>
            </a:r>
            <a:r>
              <a:rPr lang="en-US" dirty="0">
                <a:solidFill>
                  <a:schemeClr val="accent6"/>
                </a:solidFill>
              </a:rPr>
              <a:t>secret key</a:t>
            </a:r>
            <a:r>
              <a:rPr lang="en-US" dirty="0"/>
              <a:t>, which makes it unreadable</a:t>
            </a:r>
          </a:p>
          <a:p>
            <a:pPr lvl="1"/>
            <a:r>
              <a:rPr lang="en-US" sz="2000" dirty="0"/>
              <a:t>Only users who have the secret key can decode the data</a:t>
            </a:r>
          </a:p>
          <a:p>
            <a:pPr lvl="1"/>
            <a:r>
              <a:rPr lang="en-US" sz="2000" dirty="0"/>
              <a:t>Optionally, use AWS Key Management Service (AWS KMS) to manage secret keys</a:t>
            </a:r>
          </a:p>
          <a:p>
            <a:pPr lvl="1"/>
            <a:endParaRPr lang="en-US" sz="1800" dirty="0"/>
          </a:p>
          <a:p>
            <a:r>
              <a:rPr lang="en-US" i="1" dirty="0"/>
              <a:t>Server-side</a:t>
            </a:r>
            <a:r>
              <a:rPr lang="en-US" dirty="0"/>
              <a:t> encryption</a:t>
            </a:r>
          </a:p>
          <a:p>
            <a:pPr lvl="1"/>
            <a:r>
              <a:rPr lang="en-US" sz="2000" dirty="0"/>
              <a:t>On the bucket, enable this feature by selecting the </a:t>
            </a:r>
            <a:r>
              <a:rPr lang="en-US" sz="2000" dirty="0">
                <a:latin typeface="Amazon Ember" panose="020B0603020204020204" pitchFamily="34" charset="0"/>
                <a:ea typeface="Amazon Ember" panose="020B0603020204020204" pitchFamily="34" charset="0"/>
                <a:cs typeface="Amazon Ember" panose="020B0603020204020204" pitchFamily="34" charset="0"/>
              </a:rPr>
              <a:t>Default encryption </a:t>
            </a:r>
            <a:r>
              <a:rPr lang="en-US" sz="2000" dirty="0"/>
              <a:t>option</a:t>
            </a:r>
          </a:p>
          <a:p>
            <a:pPr lvl="1"/>
            <a:r>
              <a:rPr lang="en-US" sz="2000" dirty="0"/>
              <a:t>Amazon S3 encrypts objects before it saves the objects to disk, and decrypts the objects when you download them</a:t>
            </a:r>
          </a:p>
          <a:p>
            <a:pPr lvl="1"/>
            <a:endParaRPr lang="en-US" sz="2000" dirty="0"/>
          </a:p>
          <a:p>
            <a:r>
              <a:rPr lang="en-US" i="1" dirty="0"/>
              <a:t>Client-side</a:t>
            </a:r>
            <a:r>
              <a:rPr lang="en-US" dirty="0"/>
              <a:t> encryption</a:t>
            </a:r>
          </a:p>
          <a:p>
            <a:pPr lvl="1"/>
            <a:r>
              <a:rPr lang="en-US" sz="2000" dirty="0"/>
              <a:t>Encrypt data on the client side and upload the encrypted data to Amazon S3</a:t>
            </a:r>
          </a:p>
          <a:p>
            <a:pPr lvl="1"/>
            <a:r>
              <a:rPr lang="en-US" sz="2000" dirty="0"/>
              <a:t>In this case, you manage the encryption process</a:t>
            </a:r>
          </a:p>
          <a:p>
            <a:pPr lvl="1"/>
            <a:endParaRPr lang="en-US" dirty="0"/>
          </a:p>
          <a:p>
            <a:endParaRPr lang="en-US" dirty="0"/>
          </a:p>
        </p:txBody>
      </p:sp>
      <p:sp>
        <p:nvSpPr>
          <p:cNvPr id="4" name="Footer Placeholder 3">
            <a:extLst>
              <a:ext uri="{FF2B5EF4-FFF2-40B4-BE49-F238E27FC236}">
                <a16:creationId xmlns:a16="http://schemas.microsoft.com/office/drawing/2014/main" id="{E5E882EE-8AE2-7A4E-BE51-382E968ABA7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7" name="Graphic 6">
            <a:extLst>
              <a:ext uri="{FF2B5EF4-FFF2-40B4-BE49-F238E27FC236}">
                <a16:creationId xmlns:a16="http://schemas.microsoft.com/office/drawing/2014/main" id="{F0AE3648-7335-EC4B-B9DA-3E06651D49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2752" y="5173279"/>
            <a:ext cx="1158787" cy="1158787"/>
          </a:xfrm>
          <a:prstGeom prst="rect">
            <a:avLst/>
          </a:prstGeom>
        </p:spPr>
      </p:pic>
      <p:pic>
        <p:nvPicPr>
          <p:cNvPr id="8" name="Graphic 7">
            <a:extLst>
              <a:ext uri="{FF2B5EF4-FFF2-40B4-BE49-F238E27FC236}">
                <a16:creationId xmlns:a16="http://schemas.microsoft.com/office/drawing/2014/main" id="{DD02F647-3426-3F47-8EB3-D0BC18EFF7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1682840"/>
            <a:ext cx="1158787" cy="1158787"/>
          </a:xfrm>
          <a:prstGeom prst="rect">
            <a:avLst/>
          </a:prstGeom>
        </p:spPr>
      </p:pic>
      <p:pic>
        <p:nvPicPr>
          <p:cNvPr id="9" name="Graphic 8">
            <a:extLst>
              <a:ext uri="{FF2B5EF4-FFF2-40B4-BE49-F238E27FC236}">
                <a16:creationId xmlns:a16="http://schemas.microsoft.com/office/drawing/2014/main" id="{106D1768-F270-514A-AECF-DEB0ACF0F63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2909" y="3605822"/>
            <a:ext cx="739943" cy="739943"/>
          </a:xfrm>
          <a:prstGeom prst="rect">
            <a:avLst/>
          </a:prstGeom>
        </p:spPr>
      </p:pic>
      <p:pic>
        <p:nvPicPr>
          <p:cNvPr id="10" name="Graphic 9">
            <a:extLst>
              <a:ext uri="{FF2B5EF4-FFF2-40B4-BE49-F238E27FC236}">
                <a16:creationId xmlns:a16="http://schemas.microsoft.com/office/drawing/2014/main" id="{8FDD700D-D77F-D040-9C76-0A641FD106F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3179" y="3600117"/>
            <a:ext cx="593816" cy="593816"/>
          </a:xfrm>
          <a:prstGeom prst="rect">
            <a:avLst/>
          </a:prstGeom>
        </p:spPr>
      </p:pic>
      <p:sp>
        <p:nvSpPr>
          <p:cNvPr id="11" name="Slide Number Placeholder 10">
            <a:extLst>
              <a:ext uri="{FF2B5EF4-FFF2-40B4-BE49-F238E27FC236}">
                <a16:creationId xmlns:a16="http://schemas.microsoft.com/office/drawing/2014/main" id="{C0FEC8A9-017B-E34D-A2B0-7010071F032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36994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use case 2: Host static websites</a:t>
            </a:r>
          </a:p>
        </p:txBody>
      </p:sp>
      <p:sp>
        <p:nvSpPr>
          <p:cNvPr id="20" name="Rectangle 19">
            <a:extLst>
              <a:ext uri="{FF2B5EF4-FFF2-40B4-BE49-F238E27FC236}">
                <a16:creationId xmlns:a16="http://schemas.microsoft.com/office/drawing/2014/main" id="{99A43C91-810F-CB48-B1B8-73B83932D0F8}"/>
              </a:ext>
            </a:extLst>
          </p:cNvPr>
          <p:cNvSpPr/>
          <p:nvPr/>
        </p:nvSpPr>
        <p:spPr>
          <a:xfrm>
            <a:off x="3735034" y="4749890"/>
            <a:ext cx="6451558" cy="707886"/>
          </a:xfrm>
          <a:prstGeom prst="rect">
            <a:avLst/>
          </a:prstGeom>
        </p:spPr>
        <p:txBody>
          <a:bodyPr wrap="square">
            <a:spAutoFit/>
          </a:bodyPr>
          <a:lstStyle/>
          <a:p>
            <a:pPr algn="ctr"/>
            <a:r>
              <a:rPr lang="en-US" sz="20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Supports static content including HTML files, images, videos, and client-side scripts.</a:t>
            </a:r>
          </a:p>
        </p:txBody>
      </p:sp>
      <p:grpSp>
        <p:nvGrpSpPr>
          <p:cNvPr id="3" name="Group 2" descr="diagram shows example objects stored in an S3 bucket configured to host a static website. The bucket contents include HTML, .js, and .css files and an end-user is able to a view the website via a URL in the form of http://bucket-name.s3-website.Region.amazonaws.com">
            <a:extLst>
              <a:ext uri="{FF2B5EF4-FFF2-40B4-BE49-F238E27FC236}">
                <a16:creationId xmlns:a16="http://schemas.microsoft.com/office/drawing/2014/main" id="{F58B48C7-61BC-F745-9F78-912DD692C11C}"/>
              </a:ext>
            </a:extLst>
          </p:cNvPr>
          <p:cNvGrpSpPr/>
          <p:nvPr/>
        </p:nvGrpSpPr>
        <p:grpSpPr>
          <a:xfrm>
            <a:off x="853678" y="1707342"/>
            <a:ext cx="10885093" cy="4085910"/>
            <a:chOff x="853678" y="1707342"/>
            <a:chExt cx="10885093" cy="4085910"/>
          </a:xfrm>
        </p:grpSpPr>
        <p:cxnSp>
          <p:nvCxnSpPr>
            <p:cNvPr id="11" name="Straight Arrow Connector 10">
              <a:extLst>
                <a:ext uri="{FF2B5EF4-FFF2-40B4-BE49-F238E27FC236}">
                  <a16:creationId xmlns:a16="http://schemas.microsoft.com/office/drawing/2014/main" id="{86857190-D7CA-1C43-958B-39C264F399CE}"/>
                </a:ext>
              </a:extLst>
            </p:cNvPr>
            <p:cNvCxnSpPr/>
            <p:nvPr/>
          </p:nvCxnSpPr>
          <p:spPr>
            <a:xfrm>
              <a:off x="4091770" y="3146806"/>
              <a:ext cx="8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75D76402-EE33-6D46-8ECA-E8AA6CE0FED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1649" y="2643451"/>
              <a:ext cx="910288" cy="910288"/>
            </a:xfrm>
            <a:prstGeom prst="rect">
              <a:avLst/>
            </a:prstGeom>
          </p:spPr>
        </p:pic>
        <p:pic>
          <p:nvPicPr>
            <p:cNvPr id="17" name="Graphic 16">
              <a:extLst>
                <a:ext uri="{FF2B5EF4-FFF2-40B4-BE49-F238E27FC236}">
                  <a16:creationId xmlns:a16="http://schemas.microsoft.com/office/drawing/2014/main" id="{42EBB38F-920F-CD40-A1EF-B6A8233233A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8690" y="2355952"/>
              <a:ext cx="1704090" cy="1704090"/>
            </a:xfrm>
            <a:prstGeom prst="rect">
              <a:avLst/>
            </a:prstGeom>
          </p:spPr>
        </p:pic>
        <p:sp>
          <p:nvSpPr>
            <p:cNvPr id="18" name="Rectangle 17">
              <a:extLst>
                <a:ext uri="{FF2B5EF4-FFF2-40B4-BE49-F238E27FC236}">
                  <a16:creationId xmlns:a16="http://schemas.microsoft.com/office/drawing/2014/main" id="{6B3263CC-5718-BD49-BEC0-C6F88F8886D4}"/>
                </a:ext>
                <a:ext uri="{C183D7F6-B498-43B3-948B-1728B52AA6E4}">
                  <adec:decorative xmlns:adec="http://schemas.microsoft.com/office/drawing/2017/decorative" val="1"/>
                </a:ext>
              </a:extLst>
            </p:cNvPr>
            <p:cNvSpPr/>
            <p:nvPr/>
          </p:nvSpPr>
          <p:spPr>
            <a:xfrm>
              <a:off x="5457363" y="3032101"/>
              <a:ext cx="825818" cy="532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6EA95D61-3A65-034D-902F-B5906AE62F4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4123" y="2488229"/>
              <a:ext cx="826477" cy="826477"/>
            </a:xfrm>
            <a:prstGeom prst="rect">
              <a:avLst/>
            </a:prstGeom>
          </p:spPr>
        </p:pic>
        <p:grpSp>
          <p:nvGrpSpPr>
            <p:cNvPr id="5" name="Group 4">
              <a:extLst>
                <a:ext uri="{FF2B5EF4-FFF2-40B4-BE49-F238E27FC236}">
                  <a16:creationId xmlns:a16="http://schemas.microsoft.com/office/drawing/2014/main" id="{C7FCE202-562A-014A-8FBD-9116EDFFEBD0}"/>
                </a:ext>
              </a:extLst>
            </p:cNvPr>
            <p:cNvGrpSpPr/>
            <p:nvPr/>
          </p:nvGrpSpPr>
          <p:grpSpPr>
            <a:xfrm>
              <a:off x="5692817" y="2042774"/>
              <a:ext cx="1704090" cy="1302552"/>
              <a:chOff x="5692817" y="2042774"/>
              <a:chExt cx="1704090" cy="1302552"/>
            </a:xfrm>
          </p:grpSpPr>
          <p:pic>
            <p:nvPicPr>
              <p:cNvPr id="21" name="Picture 20">
                <a:extLst>
                  <a:ext uri="{FF2B5EF4-FFF2-40B4-BE49-F238E27FC236}">
                    <a16:creationId xmlns:a16="http://schemas.microsoft.com/office/drawing/2014/main" id="{48FBF4EB-CAE2-2F43-8D67-5C2ABA8A6C7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692817" y="2042774"/>
                <a:ext cx="1704090" cy="1302552"/>
              </a:xfrm>
              <a:prstGeom prst="rect">
                <a:avLst/>
              </a:prstGeom>
            </p:spPr>
          </p:pic>
          <p:sp>
            <p:nvSpPr>
              <p:cNvPr id="4" name="Rectangle 3">
                <a:extLst>
                  <a:ext uri="{FF2B5EF4-FFF2-40B4-BE49-F238E27FC236}">
                    <a16:creationId xmlns:a16="http://schemas.microsoft.com/office/drawing/2014/main" id="{AE939F1E-74B8-0C43-8933-5818EE81C0E5}"/>
                  </a:ext>
                </a:extLst>
              </p:cNvPr>
              <p:cNvSpPr/>
              <p:nvPr/>
            </p:nvSpPr>
            <p:spPr>
              <a:xfrm>
                <a:off x="5866068" y="2827760"/>
                <a:ext cx="444640" cy="356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video</a:t>
                </a:r>
                <a:endParaRPr lang="en-US" dirty="0"/>
              </a:p>
            </p:txBody>
          </p:sp>
          <p:sp>
            <p:nvSpPr>
              <p:cNvPr id="22" name="Rectangle 21">
                <a:extLst>
                  <a:ext uri="{FF2B5EF4-FFF2-40B4-BE49-F238E27FC236}">
                    <a16:creationId xmlns:a16="http://schemas.microsoft.com/office/drawing/2014/main" id="{69757CB1-0413-BB40-A5FE-2A12F69A8DBB}"/>
                  </a:ext>
                </a:extLst>
              </p:cNvPr>
              <p:cNvSpPr/>
              <p:nvPr/>
            </p:nvSpPr>
            <p:spPr>
              <a:xfrm>
                <a:off x="6333654" y="2516010"/>
                <a:ext cx="880291" cy="6693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p:txBody>
          </p:sp>
          <p:sp>
            <p:nvSpPr>
              <p:cNvPr id="23" name="Rectangle 22">
                <a:extLst>
                  <a:ext uri="{FF2B5EF4-FFF2-40B4-BE49-F238E27FC236}">
                    <a16:creationId xmlns:a16="http://schemas.microsoft.com/office/drawing/2014/main" id="{6F724339-09E6-9845-8845-66A9142A383F}"/>
                  </a:ext>
                </a:extLst>
              </p:cNvPr>
              <p:cNvSpPr/>
              <p:nvPr/>
            </p:nvSpPr>
            <p:spPr>
              <a:xfrm>
                <a:off x="5866067" y="2516010"/>
                <a:ext cx="444640" cy="2895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graphic</a:t>
                </a:r>
                <a:endParaRPr lang="en-US" dirty="0">
                  <a:solidFill>
                    <a:schemeClr val="tx1"/>
                  </a:solidFill>
                </a:endParaRPr>
              </a:p>
            </p:txBody>
          </p:sp>
          <p:sp>
            <p:nvSpPr>
              <p:cNvPr id="24" name="Rectangle 23">
                <a:extLst>
                  <a:ext uri="{FF2B5EF4-FFF2-40B4-BE49-F238E27FC236}">
                    <a16:creationId xmlns:a16="http://schemas.microsoft.com/office/drawing/2014/main" id="{31D6135C-6BEC-5F46-B504-8D4B626778D6}"/>
                  </a:ext>
                </a:extLst>
              </p:cNvPr>
              <p:cNvSpPr/>
              <p:nvPr/>
            </p:nvSpPr>
            <p:spPr>
              <a:xfrm>
                <a:off x="5866066" y="2376804"/>
                <a:ext cx="1347878" cy="111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6" name="Straight Arrow Connector 25">
              <a:extLst>
                <a:ext uri="{FF2B5EF4-FFF2-40B4-BE49-F238E27FC236}">
                  <a16:creationId xmlns:a16="http://schemas.microsoft.com/office/drawing/2014/main" id="{1F10E01E-F717-F841-9287-DDB4A3AB6155}"/>
                </a:ext>
              </a:extLst>
            </p:cNvPr>
            <p:cNvCxnSpPr>
              <a:cxnSpLocks/>
            </p:cNvCxnSpPr>
            <p:nvPr/>
          </p:nvCxnSpPr>
          <p:spPr>
            <a:xfrm>
              <a:off x="7396907" y="2962786"/>
              <a:ext cx="32772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240610-D38B-3045-8988-FC5546749F6F}"/>
                </a:ext>
              </a:extLst>
            </p:cNvPr>
            <p:cNvSpPr txBox="1"/>
            <p:nvPr/>
          </p:nvSpPr>
          <p:spPr>
            <a:xfrm>
              <a:off x="2757183" y="3529478"/>
              <a:ext cx="1415303" cy="830997"/>
            </a:xfrm>
            <a:prstGeom prst="rect">
              <a:avLst/>
            </a:prstGeom>
            <a:noFill/>
          </p:spPr>
          <p:txBody>
            <a:bodyPr wrap="square" rtlCol="0">
              <a:spAutoFit/>
            </a:bodyPr>
            <a:lstStyle/>
            <a:p>
              <a:pPr algn="ctr"/>
              <a:r>
                <a:rPr lang="en-US" sz="1600" dirty="0"/>
                <a:t>S3 bucket with public read access</a:t>
              </a:r>
            </a:p>
          </p:txBody>
        </p:sp>
        <p:sp>
          <p:nvSpPr>
            <p:cNvPr id="29" name="Right Brace 28">
              <a:extLst>
                <a:ext uri="{FF2B5EF4-FFF2-40B4-BE49-F238E27FC236}">
                  <a16:creationId xmlns:a16="http://schemas.microsoft.com/office/drawing/2014/main" id="{19EB846E-D4AA-7748-BA0D-36F5A5F2C4A7}"/>
                </a:ext>
              </a:extLst>
            </p:cNvPr>
            <p:cNvSpPr/>
            <p:nvPr/>
          </p:nvSpPr>
          <p:spPr>
            <a:xfrm>
              <a:off x="2655206" y="1707342"/>
              <a:ext cx="247926" cy="29560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7F8DB6A4-07C6-4246-B9B5-A34C6328E901}"/>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85398" y="1760738"/>
              <a:ext cx="1561972" cy="2836212"/>
            </a:xfrm>
            <a:prstGeom prst="rect">
              <a:avLst/>
            </a:prstGeom>
          </p:spPr>
        </p:pic>
        <p:sp>
          <p:nvSpPr>
            <p:cNvPr id="31" name="Rectangle 30">
              <a:extLst>
                <a:ext uri="{FF2B5EF4-FFF2-40B4-BE49-F238E27FC236}">
                  <a16:creationId xmlns:a16="http://schemas.microsoft.com/office/drawing/2014/main" id="{C2C68D27-7F89-F244-BA09-62A89AC94344}"/>
                </a:ext>
              </a:extLst>
            </p:cNvPr>
            <p:cNvSpPr/>
            <p:nvPr/>
          </p:nvSpPr>
          <p:spPr>
            <a:xfrm>
              <a:off x="853678" y="4716034"/>
              <a:ext cx="2200078" cy="1077218"/>
            </a:xfrm>
            <a:prstGeom prst="rect">
              <a:avLst/>
            </a:prstGeom>
          </p:spPr>
          <p:txBody>
            <a:bodyPr wrap="square">
              <a:spAutoFit/>
            </a:bodyPr>
            <a:lstStyle/>
            <a:p>
              <a:pPr algn="ctr"/>
              <a:r>
                <a:rPr lang="en-US" sz="1600" dirty="0">
                  <a:ea typeface="Amazon Ember Light" panose="020B0403020204020204" pitchFamily="34" charset="0"/>
                  <a:cs typeface="Amazon Ember Light" panose="020B0403020204020204" pitchFamily="34" charset="0"/>
                </a:rPr>
                <a:t>Example objects stored in the bucket configured for website hosting</a:t>
              </a:r>
            </a:p>
          </p:txBody>
        </p:sp>
        <p:sp>
          <p:nvSpPr>
            <p:cNvPr id="32" name="Rectangle 31">
              <a:extLst>
                <a:ext uri="{FF2B5EF4-FFF2-40B4-BE49-F238E27FC236}">
                  <a16:creationId xmlns:a16="http://schemas.microsoft.com/office/drawing/2014/main" id="{4746172B-F648-CD4D-A9F8-9F6D3932B610}"/>
                </a:ext>
              </a:extLst>
            </p:cNvPr>
            <p:cNvSpPr/>
            <p:nvPr/>
          </p:nvSpPr>
          <p:spPr>
            <a:xfrm>
              <a:off x="7304993" y="2513281"/>
              <a:ext cx="3331551" cy="793872"/>
            </a:xfrm>
            <a:prstGeom prst="rect">
              <a:avLst/>
            </a:prstGeom>
          </p:spPr>
          <p:txBody>
            <a:bodyPr wrap="square">
              <a:spAutoFit/>
            </a:bodyPr>
            <a:lstStyle/>
            <a:p>
              <a:pPr algn="ct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http://</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&lt;bucket-name&gt;</a:t>
              </a:r>
              <a:r>
                <a:rPr lang="en-US" sz="1600" dirty="0">
                  <a:latin typeface="Amazon Ember" panose="020B0603020204020204" pitchFamily="34" charset="0"/>
                  <a:ea typeface="Amazon Ember" panose="020B0603020204020204" pitchFamily="34" charset="0"/>
                  <a:cs typeface="Amazon Ember" panose="020B0603020204020204" pitchFamily="34" charset="0"/>
                </a:rPr>
                <a:t>.</a:t>
              </a:r>
              <a:r>
                <a:rPr lang="en-US" sz="1600" dirty="0">
                  <a:ea typeface="Amazon Ember" panose="020B0603020204020204" pitchFamily="34" charset="0"/>
                  <a:cs typeface="Amazon Ember" panose="020B0603020204020204" pitchFamily="34" charset="0"/>
                </a:rPr>
                <a:t>s3-website.</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&lt;</a:t>
              </a:r>
              <a:r>
                <a:rPr lang="en-US" sz="16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Region&gt;</a:t>
              </a:r>
              <a:r>
                <a:rPr lang="en-US" sz="1600" dirty="0">
                  <a:ea typeface="Amazon Ember" panose="020B0603020204020204" pitchFamily="34" charset="0"/>
                  <a:cs typeface="Amazon Ember" panose="020B0603020204020204" pitchFamily="34" charset="0"/>
                </a:rPr>
                <a:t>.amazonaws.com</a:t>
              </a:r>
              <a:endParaRPr lang="en-US" sz="1600" dirty="0">
                <a:ea typeface="Amazon Ember Light" panose="020B0403020204020204" pitchFamily="34" charset="0"/>
                <a:cs typeface="Amazon Ember Light" panose="020B0403020204020204" pitchFamily="34" charset="0"/>
              </a:endParaRPr>
            </a:p>
          </p:txBody>
        </p:sp>
        <p:sp>
          <p:nvSpPr>
            <p:cNvPr id="34" name="TextBox 33">
              <a:extLst>
                <a:ext uri="{FF2B5EF4-FFF2-40B4-BE49-F238E27FC236}">
                  <a16:creationId xmlns:a16="http://schemas.microsoft.com/office/drawing/2014/main" id="{0BBAA97B-AF62-DC49-948E-CA8907E8CAD0}"/>
                </a:ext>
              </a:extLst>
            </p:cNvPr>
            <p:cNvSpPr txBox="1"/>
            <p:nvPr/>
          </p:nvSpPr>
          <p:spPr>
            <a:xfrm>
              <a:off x="10435951" y="3342400"/>
              <a:ext cx="1302820" cy="338554"/>
            </a:xfrm>
            <a:prstGeom prst="rect">
              <a:avLst/>
            </a:prstGeom>
            <a:noFill/>
          </p:spPr>
          <p:txBody>
            <a:bodyPr wrap="square" rtlCol="0">
              <a:spAutoFit/>
            </a:bodyPr>
            <a:lstStyle/>
            <a:p>
              <a:pPr algn="ctr"/>
              <a:r>
                <a:rPr lang="en-US" sz="1600" dirty="0"/>
                <a:t>End user</a:t>
              </a:r>
            </a:p>
          </p:txBody>
        </p:sp>
      </p:grpSp>
      <p:sp>
        <p:nvSpPr>
          <p:cNvPr id="37" name="Footer Placeholder 36">
            <a:extLst>
              <a:ext uri="{FF2B5EF4-FFF2-40B4-BE49-F238E27FC236}">
                <a16:creationId xmlns:a16="http://schemas.microsoft.com/office/drawing/2014/main" id="{48C96C4B-3C67-F341-847F-A718FAA75E5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8" name="Slide Number Placeholder 37">
            <a:extLst>
              <a:ext uri="{FF2B5EF4-FFF2-40B4-BE49-F238E27FC236}">
                <a16:creationId xmlns:a16="http://schemas.microsoft.com/office/drawing/2014/main" id="{70719596-53E2-4B45-A4E2-C6E279E878F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70280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best practice: Versioning</a:t>
            </a:r>
          </a:p>
        </p:txBody>
      </p:sp>
      <p:sp>
        <p:nvSpPr>
          <p:cNvPr id="3" name="Content Placeholder 2"/>
          <p:cNvSpPr>
            <a:spLocks noGrp="1"/>
          </p:cNvSpPr>
          <p:nvPr>
            <p:ph idx="1"/>
          </p:nvPr>
        </p:nvSpPr>
        <p:spPr>
          <a:xfrm>
            <a:off x="419100" y="1528174"/>
            <a:ext cx="5192197" cy="4653169"/>
          </a:xfrm>
        </p:spPr>
        <p:txBody>
          <a:bodyPr>
            <a:normAutofit fontScale="92500"/>
          </a:bodyPr>
          <a:lstStyle/>
          <a:p>
            <a:pPr>
              <a:spcBef>
                <a:spcPts val="1800"/>
              </a:spcBef>
            </a:pPr>
            <a:r>
              <a:rPr lang="en-US" sz="2400" dirty="0"/>
              <a:t>Protects against accidental overwrites and deletes with no performance penalty</a:t>
            </a:r>
          </a:p>
          <a:p>
            <a:pPr>
              <a:spcBef>
                <a:spcPts val="1800"/>
              </a:spcBef>
            </a:pPr>
            <a:r>
              <a:rPr lang="en-US" sz="2400" dirty="0"/>
              <a:t>Generates a new version with every upload</a:t>
            </a:r>
          </a:p>
          <a:p>
            <a:pPr>
              <a:spcBef>
                <a:spcPts val="1800"/>
              </a:spcBef>
            </a:pPr>
            <a:r>
              <a:rPr lang="en-US" sz="2400" dirty="0"/>
              <a:t>Enables easy retrieval of deleted objects or rollback to previous versions</a:t>
            </a:r>
          </a:p>
          <a:p>
            <a:pPr>
              <a:spcBef>
                <a:spcPts val="1800"/>
              </a:spcBef>
            </a:pPr>
            <a:r>
              <a:rPr lang="en-US" sz="2400" dirty="0"/>
              <a:t>Three possible states of an S3 bucket – </a:t>
            </a:r>
            <a:br>
              <a:rPr lang="en-US" sz="2400" dirty="0"/>
            </a:br>
            <a:endParaRPr lang="en-US" sz="2400" dirty="0"/>
          </a:p>
          <a:p>
            <a:pPr marL="1219170" lvl="1" indent="-609585">
              <a:buClr>
                <a:schemeClr val="tx1"/>
              </a:buClr>
              <a:buFont typeface="+mj-lt"/>
              <a:buAutoNum type="arabicPeriod"/>
            </a:pPr>
            <a:r>
              <a:rPr lang="en-US" sz="2000" i="1" dirty="0">
                <a:solidFill>
                  <a:schemeClr val="accent5"/>
                </a:solidFill>
                <a:latin typeface="Amazon Ember" panose="02000000000000000000" pitchFamily="2" charset="0"/>
                <a:ea typeface="Amazon Ember" panose="02000000000000000000" pitchFamily="2" charset="0"/>
              </a:rPr>
              <a:t>Default</a:t>
            </a:r>
            <a:r>
              <a:rPr lang="en-US" sz="2000" dirty="0">
                <a:solidFill>
                  <a:schemeClr val="accent5"/>
                </a:solidFill>
                <a:latin typeface="Amazon Ember" panose="02000000000000000000" pitchFamily="2" charset="0"/>
                <a:ea typeface="Amazon Ember" panose="02000000000000000000" pitchFamily="2" charset="0"/>
              </a:rPr>
              <a:t>: Versioning not enabled</a:t>
            </a:r>
          </a:p>
          <a:p>
            <a:pPr marL="1219170" lvl="1" indent="-609585">
              <a:buFont typeface="+mj-lt"/>
              <a:buAutoNum type="arabicPeriod"/>
            </a:pPr>
            <a:r>
              <a:rPr lang="en-US" sz="2000" dirty="0"/>
              <a:t>Versioning-enabled</a:t>
            </a:r>
          </a:p>
          <a:p>
            <a:pPr marL="1219170" lvl="1" indent="-609585">
              <a:buFont typeface="+mj-lt"/>
              <a:buAutoNum type="arabicPeriod"/>
            </a:pPr>
            <a:r>
              <a:rPr lang="en-US" sz="2000" dirty="0"/>
              <a:t>Versioning-suspended</a:t>
            </a:r>
          </a:p>
        </p:txBody>
      </p:sp>
      <p:grpSp>
        <p:nvGrpSpPr>
          <p:cNvPr id="6" name="Group 5" descr="graphic shows an S3 bucket with versioning enabled. An object in it has v1 with a delete marker, then further to the right it has a v1 and a V2 with current version marker.">
            <a:extLst>
              <a:ext uri="{FF2B5EF4-FFF2-40B4-BE49-F238E27FC236}">
                <a16:creationId xmlns:a16="http://schemas.microsoft.com/office/drawing/2014/main" id="{CEFD59A3-B371-C847-9CF7-037340A9B2EB}"/>
              </a:ext>
            </a:extLst>
          </p:cNvPr>
          <p:cNvGrpSpPr/>
          <p:nvPr/>
        </p:nvGrpSpPr>
        <p:grpSpPr>
          <a:xfrm>
            <a:off x="5420647" y="2378129"/>
            <a:ext cx="6668575" cy="2651684"/>
            <a:chOff x="284395" y="3672146"/>
            <a:chExt cx="6668575" cy="2651684"/>
          </a:xfrm>
        </p:grpSpPr>
        <p:cxnSp>
          <p:nvCxnSpPr>
            <p:cNvPr id="7" name="Straight Connector 6">
              <a:extLst>
                <a:ext uri="{FF2B5EF4-FFF2-40B4-BE49-F238E27FC236}">
                  <a16:creationId xmlns:a16="http://schemas.microsoft.com/office/drawing/2014/main" id="{D9437E8C-03D6-E447-A9A8-0EDB887A7FAC}"/>
                </a:ext>
              </a:extLst>
            </p:cNvPr>
            <p:cNvCxnSpPr>
              <a:cxnSpLocks/>
            </p:cNvCxnSpPr>
            <p:nvPr/>
          </p:nvCxnSpPr>
          <p:spPr>
            <a:xfrm>
              <a:off x="3283841" y="4543932"/>
              <a:ext cx="0" cy="767578"/>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084394-B921-494D-BDFE-21EAFEC09322}"/>
                </a:ext>
              </a:extLst>
            </p:cNvPr>
            <p:cNvCxnSpPr>
              <a:cxnSpLocks/>
            </p:cNvCxnSpPr>
            <p:nvPr/>
          </p:nvCxnSpPr>
          <p:spPr>
            <a:xfrm>
              <a:off x="1678931" y="5350190"/>
              <a:ext cx="3734031"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97E85F-71CB-EE45-A706-F1E9065D6D77}"/>
                </a:ext>
              </a:extLst>
            </p:cNvPr>
            <p:cNvCxnSpPr>
              <a:cxnSpLocks/>
            </p:cNvCxnSpPr>
            <p:nvPr/>
          </p:nvCxnSpPr>
          <p:spPr>
            <a:xfrm>
              <a:off x="5406595" y="4029618"/>
              <a:ext cx="6367" cy="132057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15D0B98A-7434-FD45-B37D-F6ABC175F204}"/>
                </a:ext>
              </a:extLst>
            </p:cNvPr>
            <p:cNvSpPr/>
            <p:nvPr/>
          </p:nvSpPr>
          <p:spPr>
            <a:xfrm>
              <a:off x="5128874" y="4863243"/>
              <a:ext cx="568176" cy="277772"/>
            </a:xfrm>
            <a:prstGeom prst="roundRect">
              <a:avLst/>
            </a:prstGeom>
            <a:solidFill>
              <a:srgbClr val="9AC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1">
                    <a:lumMod val="40000"/>
                    <a:lumOff val="60000"/>
                  </a:schemeClr>
                </a:solidFill>
              </a:endParaRPr>
            </a:p>
          </p:txBody>
        </p:sp>
        <p:sp>
          <p:nvSpPr>
            <p:cNvPr id="11" name="Rounded Rectangle 10">
              <a:extLst>
                <a:ext uri="{FF2B5EF4-FFF2-40B4-BE49-F238E27FC236}">
                  <a16:creationId xmlns:a16="http://schemas.microsoft.com/office/drawing/2014/main" id="{379F6C40-0094-2446-B5B6-0904800BEEE0}"/>
                </a:ext>
              </a:extLst>
            </p:cNvPr>
            <p:cNvSpPr/>
            <p:nvPr/>
          </p:nvSpPr>
          <p:spPr>
            <a:xfrm>
              <a:off x="5122507" y="4344031"/>
              <a:ext cx="568176" cy="27777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1">
                    <a:lumMod val="40000"/>
                    <a:lumOff val="60000"/>
                  </a:schemeClr>
                </a:solidFill>
              </a:endParaRPr>
            </a:p>
          </p:txBody>
        </p:sp>
        <p:sp>
          <p:nvSpPr>
            <p:cNvPr id="12" name="Rounded Rectangle 11">
              <a:extLst>
                <a:ext uri="{FF2B5EF4-FFF2-40B4-BE49-F238E27FC236}">
                  <a16:creationId xmlns:a16="http://schemas.microsoft.com/office/drawing/2014/main" id="{3CA8A148-B05A-4547-8D26-F655AFAF6F2E}"/>
                </a:ext>
              </a:extLst>
            </p:cNvPr>
            <p:cNvSpPr/>
            <p:nvPr/>
          </p:nvSpPr>
          <p:spPr>
            <a:xfrm>
              <a:off x="5128874" y="3825291"/>
              <a:ext cx="568176" cy="27777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Box 12">
              <a:extLst>
                <a:ext uri="{FF2B5EF4-FFF2-40B4-BE49-F238E27FC236}">
                  <a16:creationId xmlns:a16="http://schemas.microsoft.com/office/drawing/2014/main" id="{C5DFFA3C-3CD0-FE48-BB1E-D4991B58EB8B}"/>
                </a:ext>
              </a:extLst>
            </p:cNvPr>
            <p:cNvSpPr txBox="1"/>
            <p:nvPr/>
          </p:nvSpPr>
          <p:spPr>
            <a:xfrm>
              <a:off x="5697049" y="4809842"/>
              <a:ext cx="1196942" cy="584775"/>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V1 (Restored)</a:t>
              </a:r>
            </a:p>
          </p:txBody>
        </p:sp>
        <p:sp>
          <p:nvSpPr>
            <p:cNvPr id="14" name="TextBox 13">
              <a:extLst>
                <a:ext uri="{FF2B5EF4-FFF2-40B4-BE49-F238E27FC236}">
                  <a16:creationId xmlns:a16="http://schemas.microsoft.com/office/drawing/2014/main" id="{C9C05779-9DF5-5D42-AFF7-EFC4F5A3C9AE}"/>
                </a:ext>
              </a:extLst>
            </p:cNvPr>
            <p:cNvSpPr txBox="1"/>
            <p:nvPr/>
          </p:nvSpPr>
          <p:spPr>
            <a:xfrm>
              <a:off x="5730951" y="4276953"/>
              <a:ext cx="44178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V2</a:t>
              </a:r>
            </a:p>
          </p:txBody>
        </p:sp>
        <p:sp>
          <p:nvSpPr>
            <p:cNvPr id="15" name="TextBox 14">
              <a:extLst>
                <a:ext uri="{FF2B5EF4-FFF2-40B4-BE49-F238E27FC236}">
                  <a16:creationId xmlns:a16="http://schemas.microsoft.com/office/drawing/2014/main" id="{E2B8C44D-9FA1-B048-A79D-C55931336D67}"/>
                </a:ext>
              </a:extLst>
            </p:cNvPr>
            <p:cNvSpPr txBox="1"/>
            <p:nvPr/>
          </p:nvSpPr>
          <p:spPr>
            <a:xfrm>
              <a:off x="5690683" y="3672146"/>
              <a:ext cx="1262287" cy="584775"/>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Current Version</a:t>
              </a:r>
            </a:p>
          </p:txBody>
        </p:sp>
        <p:sp>
          <p:nvSpPr>
            <p:cNvPr id="16" name="Rounded Rectangle 15">
              <a:extLst>
                <a:ext uri="{FF2B5EF4-FFF2-40B4-BE49-F238E27FC236}">
                  <a16:creationId xmlns:a16="http://schemas.microsoft.com/office/drawing/2014/main" id="{F4B06958-8C27-054D-855F-7E715E09B540}"/>
                </a:ext>
              </a:extLst>
            </p:cNvPr>
            <p:cNvSpPr/>
            <p:nvPr/>
          </p:nvSpPr>
          <p:spPr>
            <a:xfrm>
              <a:off x="3006120" y="4855738"/>
              <a:ext cx="568176" cy="277772"/>
            </a:xfrm>
            <a:prstGeom prst="roundRect">
              <a:avLst/>
            </a:prstGeom>
            <a:solidFill>
              <a:srgbClr val="9AC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1">
                    <a:lumMod val="40000"/>
                    <a:lumOff val="60000"/>
                  </a:schemeClr>
                </a:solidFill>
              </a:endParaRPr>
            </a:p>
          </p:txBody>
        </p:sp>
        <p:sp>
          <p:nvSpPr>
            <p:cNvPr id="17" name="Rounded Rectangle 16">
              <a:extLst>
                <a:ext uri="{FF2B5EF4-FFF2-40B4-BE49-F238E27FC236}">
                  <a16:creationId xmlns:a16="http://schemas.microsoft.com/office/drawing/2014/main" id="{FD101048-F48B-3545-A265-395ABF35CD87}"/>
                </a:ext>
              </a:extLst>
            </p:cNvPr>
            <p:cNvSpPr/>
            <p:nvPr/>
          </p:nvSpPr>
          <p:spPr>
            <a:xfrm>
              <a:off x="3006120" y="4330740"/>
              <a:ext cx="568176" cy="277772"/>
            </a:xfrm>
            <a:prstGeom prst="round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5757"/>
                </a:solidFill>
              </a:endParaRPr>
            </a:p>
          </p:txBody>
        </p:sp>
        <p:sp>
          <p:nvSpPr>
            <p:cNvPr id="18" name="TextBox 17">
              <a:extLst>
                <a:ext uri="{FF2B5EF4-FFF2-40B4-BE49-F238E27FC236}">
                  <a16:creationId xmlns:a16="http://schemas.microsoft.com/office/drawing/2014/main" id="{5A98ECF9-AF68-A243-B718-DE0D931C2F73}"/>
                </a:ext>
              </a:extLst>
            </p:cNvPr>
            <p:cNvSpPr txBox="1"/>
            <p:nvPr/>
          </p:nvSpPr>
          <p:spPr>
            <a:xfrm>
              <a:off x="3657110" y="4802724"/>
              <a:ext cx="1210605"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V1</a:t>
              </a:r>
            </a:p>
          </p:txBody>
        </p:sp>
        <p:sp>
          <p:nvSpPr>
            <p:cNvPr id="19" name="TextBox 18">
              <a:extLst>
                <a:ext uri="{FF2B5EF4-FFF2-40B4-BE49-F238E27FC236}">
                  <a16:creationId xmlns:a16="http://schemas.microsoft.com/office/drawing/2014/main" id="{E1FAE487-E34C-2743-8026-A9DA8B78A905}"/>
                </a:ext>
              </a:extLst>
            </p:cNvPr>
            <p:cNvSpPr txBox="1"/>
            <p:nvPr/>
          </p:nvSpPr>
          <p:spPr>
            <a:xfrm>
              <a:off x="3561563" y="4185006"/>
              <a:ext cx="1851399" cy="584775"/>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Delete Marker\ </a:t>
              </a:r>
            </a:p>
            <a:p>
              <a:r>
                <a:rPr lang="en-US" sz="1600" dirty="0">
                  <a:ea typeface="Amazon Ember" panose="020B0603020204020204" pitchFamily="34" charset="0"/>
                  <a:cs typeface="Amazon Ember" panose="020B0603020204020204" pitchFamily="34" charset="0"/>
                </a:rPr>
                <a:t>Current Version</a:t>
              </a:r>
            </a:p>
          </p:txBody>
        </p:sp>
        <p:sp>
          <p:nvSpPr>
            <p:cNvPr id="20" name="TextBox 19">
              <a:extLst>
                <a:ext uri="{FF2B5EF4-FFF2-40B4-BE49-F238E27FC236}">
                  <a16:creationId xmlns:a16="http://schemas.microsoft.com/office/drawing/2014/main" id="{0F7DA38F-B174-F14E-9F13-7D342B55255E}"/>
                </a:ext>
              </a:extLst>
            </p:cNvPr>
            <p:cNvSpPr txBox="1"/>
            <p:nvPr/>
          </p:nvSpPr>
          <p:spPr>
            <a:xfrm>
              <a:off x="284395" y="5739055"/>
              <a:ext cx="2270012" cy="584775"/>
            </a:xfrm>
            <a:prstGeom prst="rect">
              <a:avLst/>
            </a:prstGeom>
            <a:noFill/>
          </p:spPr>
          <p:txBody>
            <a:bodyPr wrap="square" rtlCol="0">
              <a:spAutoFit/>
            </a:bodyPr>
            <a:lstStyle/>
            <a:p>
              <a:pPr algn="ctr"/>
              <a:r>
                <a:rPr lang="en-US" sz="1600" dirty="0">
                  <a:solidFill>
                    <a:schemeClr val="accent1"/>
                  </a:solidFill>
                  <a:ea typeface="Amazon Ember" panose="020B0603020204020204" pitchFamily="34" charset="0"/>
                  <a:cs typeface="Amazon Ember" panose="020B0603020204020204" pitchFamily="34" charset="0"/>
                </a:rPr>
                <a:t>S3 bucket with versioning enabled </a:t>
              </a:r>
            </a:p>
          </p:txBody>
        </p:sp>
        <p:pic>
          <p:nvPicPr>
            <p:cNvPr id="21" name="Graphic 20">
              <a:extLst>
                <a:ext uri="{FF2B5EF4-FFF2-40B4-BE49-F238E27FC236}">
                  <a16:creationId xmlns:a16="http://schemas.microsoft.com/office/drawing/2014/main" id="{0EF703DA-DF56-0847-B4A0-CF5D6A627A0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269" y="4908860"/>
              <a:ext cx="805300" cy="805300"/>
            </a:xfrm>
            <a:prstGeom prst="rect">
              <a:avLst/>
            </a:prstGeom>
          </p:spPr>
        </p:pic>
        <p:pic>
          <p:nvPicPr>
            <p:cNvPr id="22" name="Picture 21">
              <a:extLst>
                <a:ext uri="{FF2B5EF4-FFF2-40B4-BE49-F238E27FC236}">
                  <a16:creationId xmlns:a16="http://schemas.microsoft.com/office/drawing/2014/main" id="{3E68EFBB-32D6-5F4F-9BE7-ACD50DAABC6A}"/>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38728" y="5002129"/>
              <a:ext cx="507749" cy="656484"/>
            </a:xfrm>
            <a:prstGeom prst="rect">
              <a:avLst/>
            </a:prstGeom>
          </p:spPr>
        </p:pic>
      </p:grpSp>
      <p:sp>
        <p:nvSpPr>
          <p:cNvPr id="4" name="Footer Placeholder 3">
            <a:extLst>
              <a:ext uri="{FF2B5EF4-FFF2-40B4-BE49-F238E27FC236}">
                <a16:creationId xmlns:a16="http://schemas.microsoft.com/office/drawing/2014/main" id="{7563DBB4-1930-054B-8589-798F30A2B0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C41DFE4-C322-754E-9C28-9646CCE5E0AD}"/>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223337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23581"/>
            <a:ext cx="4390644" cy="1505419"/>
          </a:xfrm>
        </p:spPr>
        <p:txBody>
          <a:bodyPr anchor="t" anchorCtr="0">
            <a:noAutofit/>
          </a:bodyPr>
          <a:lstStyle/>
          <a:p>
            <a:r>
              <a:rPr lang="en-US" sz="3200" dirty="0">
                <a:latin typeface="+mj-lt"/>
              </a:rPr>
              <a:t>Demonstration:</a:t>
            </a:r>
            <a:r>
              <a:rPr lang="en-US" sz="3200" dirty="0"/>
              <a:t> Amazon </a:t>
            </a:r>
            <a:r>
              <a:rPr lang="en-US" sz="3200" dirty="0">
                <a:latin typeface="+mj-lt"/>
              </a:rPr>
              <a:t>S3 Versioning</a:t>
            </a: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77953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246108" cy="474119"/>
          </a:xfrm>
        </p:spPr>
        <p:txBody>
          <a:bodyPr/>
          <a:lstStyle/>
          <a:p>
            <a:r>
              <a:rPr lang="en-US" sz="3200" dirty="0"/>
              <a:t>Support for Cross-Origin Resource Sharing (CORS)</a:t>
            </a:r>
          </a:p>
        </p:txBody>
      </p:sp>
      <p:sp>
        <p:nvSpPr>
          <p:cNvPr id="3" name="Footer Placeholder 2">
            <a:extLst>
              <a:ext uri="{FF2B5EF4-FFF2-40B4-BE49-F238E27FC236}">
                <a16:creationId xmlns:a16="http://schemas.microsoft.com/office/drawing/2014/main" id="{2300CEA4-64A9-1744-9916-EDC9940732D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7C84B12-55CE-E349-8495-89B4C5E8E658}"/>
              </a:ext>
            </a:extLst>
          </p:cNvPr>
          <p:cNvSpPr>
            <a:spLocks noGrp="1"/>
          </p:cNvSpPr>
          <p:nvPr>
            <p:ph type="sldNum" sz="quarter" idx="12"/>
          </p:nvPr>
        </p:nvSpPr>
        <p:spPr/>
        <p:txBody>
          <a:bodyPr/>
          <a:lstStyle/>
          <a:p>
            <a:fld id="{B6A95138-A96E-2F42-A959-2EFD44FE4AB7}" type="slidenum">
              <a:rPr lang="en-US" smtClean="0"/>
              <a:t>18</a:t>
            </a:fld>
            <a:endParaRPr lang="en-US" dirty="0"/>
          </a:p>
        </p:txBody>
      </p:sp>
      <p:grpSp>
        <p:nvGrpSpPr>
          <p:cNvPr id="5" name="Group 4" descr="Graphic shows CORS applied to an S3 bucket. Example CORS configuration code shows allowed origin and allowed methods.">
            <a:extLst>
              <a:ext uri="{FF2B5EF4-FFF2-40B4-BE49-F238E27FC236}">
                <a16:creationId xmlns:a16="http://schemas.microsoft.com/office/drawing/2014/main" id="{C8F076DD-4624-D64C-8531-C211FA0AEC4C}"/>
              </a:ext>
            </a:extLst>
          </p:cNvPr>
          <p:cNvGrpSpPr/>
          <p:nvPr/>
        </p:nvGrpSpPr>
        <p:grpSpPr>
          <a:xfrm>
            <a:off x="420580" y="1066510"/>
            <a:ext cx="11488106" cy="5360477"/>
            <a:chOff x="420580" y="1066510"/>
            <a:chExt cx="11488106" cy="5360477"/>
          </a:xfrm>
        </p:grpSpPr>
        <p:sp>
          <p:nvSpPr>
            <p:cNvPr id="27" name="Rectangle 26" descr="Graphic shows CORS applied to an S3 bucket. Example CORS configuration code shows allowed origin and allowed methods.">
              <a:extLst>
                <a:ext uri="{FF2B5EF4-FFF2-40B4-BE49-F238E27FC236}">
                  <a16:creationId xmlns:a16="http://schemas.microsoft.com/office/drawing/2014/main" id="{E97AC355-0422-6940-900F-B73AAC71AF7D}"/>
                </a:ext>
                <a:ext uri="{C183D7F6-B498-43B3-948B-1728B52AA6E4}">
                  <adec:decorative xmlns:adec="http://schemas.microsoft.com/office/drawing/2017/decorative" val="0"/>
                </a:ext>
              </a:extLst>
            </p:cNvPr>
            <p:cNvSpPr/>
            <p:nvPr/>
          </p:nvSpPr>
          <p:spPr>
            <a:xfrm>
              <a:off x="6060847" y="1788595"/>
              <a:ext cx="5847839" cy="349372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A3E84A-2579-7A49-80A1-87A3089FEDFF}"/>
                </a:ext>
              </a:extLst>
            </p:cNvPr>
            <p:cNvSpPr/>
            <p:nvPr/>
          </p:nvSpPr>
          <p:spPr>
            <a:xfrm>
              <a:off x="6060847" y="1873463"/>
              <a:ext cx="5847839" cy="3323987"/>
            </a:xfrm>
            <a:prstGeom prst="rect">
              <a:avLst/>
            </a:prstGeom>
          </p:spPr>
          <p:txBody>
            <a:bodyPr wrap="square">
              <a:spAutoFit/>
            </a:bodyPr>
            <a:lstStyle/>
            <a:p>
              <a:r>
                <a:rPr lang="en-US" sz="1400" dirty="0">
                  <a:latin typeface="Lucida Console" panose="020B0609040504020204" pitchFamily="49" charset="0"/>
                  <a:ea typeface="Amazon Ember" panose="020B0603020204020204" pitchFamily="34" charset="0"/>
                  <a:cs typeface="Amazon Ember" panose="020B0603020204020204" pitchFamily="34" charset="0"/>
                </a:rPr>
                <a:t>&lt;CORSConfiguration&gt;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&lt;CORSRule&gt;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a:t>
              </a:r>
              <a:r>
                <a:rPr lang="en-US" sz="1400" b="1" dirty="0">
                  <a:latin typeface="Lucida Console" panose="020B0609040504020204" pitchFamily="49" charset="0"/>
                  <a:ea typeface="Amazon Ember" panose="020B0603020204020204" pitchFamily="34" charset="0"/>
                  <a:cs typeface="Amazon Ember" panose="020B0603020204020204" pitchFamily="34" charset="0"/>
                </a:rPr>
                <a:t>AllowedOrigin</a:t>
              </a:r>
              <a:r>
                <a:rPr lang="en-US" sz="1400" dirty="0">
                  <a:latin typeface="Lucida Console" panose="020B0609040504020204" pitchFamily="49" charset="0"/>
                  <a:ea typeface="Amazon Ember" panose="020B0603020204020204" pitchFamily="34" charset="0"/>
                  <a:cs typeface="Amazon Ember" panose="020B0603020204020204" pitchFamily="34" charset="0"/>
                </a:rPr>
                <a:t>&gt;http://www.example.com&lt;/AllowedOrigin&gt;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&lt;AllowedMethod&gt;PUT&lt;/AllowedMethod&gt;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&lt;AllowedMethod&gt;POST&lt;/AllowedMethod&gt;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&lt;AllowedMethod&gt;DELETE&lt;/AllowedMethod&gt;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&lt;AllowedHeader&gt;*&lt;/AllowedHeader&gt;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&lt;MaxAgeSeconds&gt;3000&lt;/MaxAgeSeconds&gt;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&lt;ExposeHeader&gt;x-amz-server-side-encryption&lt;/ExposeHeader&gt;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&lt;ExposeHeader&gt;x-amz-request-id&lt;/ExposeHeader&gt;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&lt;ExposeHeader&gt;x-amz-id-2&lt;/ExposeHeader&gt;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 &lt;/CORSRule&gt;</a:t>
              </a:r>
            </a:p>
            <a:p>
              <a:r>
                <a:rPr lang="en-US" sz="1400" dirty="0">
                  <a:latin typeface="Lucida Console" panose="020B0609040504020204" pitchFamily="49" charset="0"/>
                  <a:ea typeface="Amazon Ember" panose="020B0603020204020204" pitchFamily="34" charset="0"/>
                  <a:cs typeface="Amazon Ember" panose="020B0603020204020204" pitchFamily="34" charset="0"/>
                </a:rPr>
                <a:t>&lt;/CORSConfiguration&gt;</a:t>
              </a:r>
            </a:p>
          </p:txBody>
        </p:sp>
        <p:sp>
          <p:nvSpPr>
            <p:cNvPr id="10" name="TextBox 9" descr="Graphic shows CORS applied to an S3 bucket. Example CORS configuration code shows allowed origin and allowed methods.">
              <a:extLst>
                <a:ext uri="{FF2B5EF4-FFF2-40B4-BE49-F238E27FC236}">
                  <a16:creationId xmlns:a16="http://schemas.microsoft.com/office/drawing/2014/main" id="{939DBDD8-5B28-214E-A919-EBF68429F512}"/>
                </a:ext>
                <a:ext uri="{C183D7F6-B498-43B3-948B-1728B52AA6E4}">
                  <adec:decorative xmlns:adec="http://schemas.microsoft.com/office/drawing/2017/decorative" val="0"/>
                </a:ext>
              </a:extLst>
            </p:cNvPr>
            <p:cNvSpPr txBox="1"/>
            <p:nvPr/>
          </p:nvSpPr>
          <p:spPr>
            <a:xfrm>
              <a:off x="7276944" y="1313023"/>
              <a:ext cx="3541354" cy="400110"/>
            </a:xfrm>
            <a:prstGeom prst="rect">
              <a:avLst/>
            </a:prstGeom>
            <a:noFill/>
          </p:spPr>
          <p:txBody>
            <a:bodyPr wrap="none" rtlCol="0">
              <a:spAutoFit/>
            </a:bodyPr>
            <a:lstStyle/>
            <a:p>
              <a:r>
                <a:rPr lang="en-US" sz="20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Example CORS configuration</a:t>
              </a:r>
            </a:p>
          </p:txBody>
        </p:sp>
        <p:sp>
          <p:nvSpPr>
            <p:cNvPr id="11" name="Oval 10" descr="Graphic shows CORS applied to an S3 bucket. Example CORS configuration code shows allowed origin and allowed methods.">
              <a:extLst>
                <a:ext uri="{FF2B5EF4-FFF2-40B4-BE49-F238E27FC236}">
                  <a16:creationId xmlns:a16="http://schemas.microsoft.com/office/drawing/2014/main" id="{DAD832E0-1FDE-6046-BB7F-21684A93149D}"/>
                </a:ext>
                <a:ext uri="{C183D7F6-B498-43B3-948B-1728B52AA6E4}">
                  <adec:decorative xmlns:adec="http://schemas.microsoft.com/office/drawing/2017/decorative" val="0"/>
                </a:ext>
              </a:extLst>
            </p:cNvPr>
            <p:cNvSpPr/>
            <p:nvPr/>
          </p:nvSpPr>
          <p:spPr>
            <a:xfrm>
              <a:off x="420580" y="2357661"/>
              <a:ext cx="3444949" cy="3444949"/>
            </a:xfrm>
            <a:prstGeom prst="ellipse">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descr="Graphic shows CORS applied to an S3 bucket. Example CORS configuration code shows allowed origin and allowed methods.">
              <a:extLst>
                <a:ext uri="{FF2B5EF4-FFF2-40B4-BE49-F238E27FC236}">
                  <a16:creationId xmlns:a16="http://schemas.microsoft.com/office/drawing/2014/main" id="{15EB3DDA-8D1E-294B-A36B-86236AC37368}"/>
                </a:ext>
                <a:ext uri="{C183D7F6-B498-43B3-948B-1728B52AA6E4}">
                  <adec:decorative xmlns:adec="http://schemas.microsoft.com/office/drawing/2017/decorative" val="0"/>
                </a:ext>
              </a:extLst>
            </p:cNvPr>
            <p:cNvSpPr/>
            <p:nvPr/>
          </p:nvSpPr>
          <p:spPr>
            <a:xfrm>
              <a:off x="1643193" y="5116178"/>
              <a:ext cx="1578563" cy="7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descr="Graphic shows CORS applied to an S3 bucket. Example CORS configuration code shows allowed origin and allowed methods.">
              <a:extLst>
                <a:ext uri="{FF2B5EF4-FFF2-40B4-BE49-F238E27FC236}">
                  <a16:creationId xmlns:a16="http://schemas.microsoft.com/office/drawing/2014/main" id="{A6064EA6-013C-3E48-962D-7C9882F95ED4}"/>
                </a:ext>
                <a:ext uri="{C183D7F6-B498-43B3-948B-1728B52AA6E4}">
                  <adec:decorative xmlns:adec="http://schemas.microsoft.com/office/drawing/2017/decorative" val="0"/>
                </a:ext>
              </a:extLst>
            </p:cNvPr>
            <p:cNvSpPr txBox="1"/>
            <p:nvPr/>
          </p:nvSpPr>
          <p:spPr>
            <a:xfrm>
              <a:off x="725059" y="3112578"/>
              <a:ext cx="2878450" cy="430887"/>
            </a:xfrm>
            <a:prstGeom prst="rect">
              <a:avLst/>
            </a:prstGeom>
            <a:noFill/>
          </p:spPr>
          <p:txBody>
            <a:bodyPr wrap="square" rtlCol="0">
              <a:spAutoFit/>
            </a:bodyPr>
            <a:lstStyle/>
            <a:p>
              <a:pPr algn="ctr"/>
              <a:r>
                <a:rPr lang="en-US" sz="2200" b="1" dirty="0">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HTML</a:t>
              </a:r>
            </a:p>
          </p:txBody>
        </p:sp>
        <p:sp>
          <p:nvSpPr>
            <p:cNvPr id="14" name="Rectangle 13" descr="Graphic shows CORS applied to an S3 bucket. Example CORS configuration code shows allowed origin and allowed methods.">
              <a:extLst>
                <a:ext uri="{FF2B5EF4-FFF2-40B4-BE49-F238E27FC236}">
                  <a16:creationId xmlns:a16="http://schemas.microsoft.com/office/drawing/2014/main" id="{7FC7C326-707A-6740-A8B4-36B7972B4994}"/>
                </a:ext>
                <a:ext uri="{C183D7F6-B498-43B3-948B-1728B52AA6E4}">
                  <adec:decorative xmlns:adec="http://schemas.microsoft.com/office/drawing/2017/decorative" val="0"/>
                </a:ext>
              </a:extLst>
            </p:cNvPr>
            <p:cNvSpPr/>
            <p:nvPr/>
          </p:nvSpPr>
          <p:spPr>
            <a:xfrm>
              <a:off x="2347632" y="4969407"/>
              <a:ext cx="2306255" cy="145758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Graphic shows CORS applied to an S3 bucket. Example CORS configuration code shows allowed origin and allowed methods.">
              <a:extLst>
                <a:ext uri="{FF2B5EF4-FFF2-40B4-BE49-F238E27FC236}">
                  <a16:creationId xmlns:a16="http://schemas.microsoft.com/office/drawing/2014/main" id="{D795E74D-BA01-5747-9576-D64C0C47FD07}"/>
                </a:ext>
                <a:ext uri="{C183D7F6-B498-43B3-948B-1728B52AA6E4}">
                  <adec:decorative xmlns:adec="http://schemas.microsoft.com/office/drawing/2017/decorative" val="0"/>
                </a:ext>
              </a:extLst>
            </p:cNvPr>
            <p:cNvSpPr txBox="1"/>
            <p:nvPr/>
          </p:nvSpPr>
          <p:spPr>
            <a:xfrm>
              <a:off x="3510674" y="5698197"/>
              <a:ext cx="933695" cy="430887"/>
            </a:xfrm>
            <a:prstGeom prst="rect">
              <a:avLst/>
            </a:prstGeom>
            <a:solidFill>
              <a:schemeClr val="bg1"/>
            </a:solidFill>
          </p:spPr>
          <p:txBody>
            <a:bodyPr wrap="square" rtlCol="0">
              <a:spAutoFit/>
            </a:bodyPr>
            <a:lstStyle/>
            <a:p>
              <a:pPr algn="ctr"/>
              <a:r>
                <a:rPr lang="en-US" sz="2200" b="1" dirty="0">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CORS</a:t>
              </a:r>
            </a:p>
          </p:txBody>
        </p:sp>
        <p:sp>
          <p:nvSpPr>
            <p:cNvPr id="16" name="TextBox 15" descr="Graphic shows CORS applied to an S3 bucket. Example CORS configuration code shows allowed origin and allowed methods.">
              <a:extLst>
                <a:ext uri="{FF2B5EF4-FFF2-40B4-BE49-F238E27FC236}">
                  <a16:creationId xmlns:a16="http://schemas.microsoft.com/office/drawing/2014/main" id="{57B71861-6B7A-B64C-A003-A0A904F48E94}"/>
                </a:ext>
                <a:ext uri="{C183D7F6-B498-43B3-948B-1728B52AA6E4}">
                  <adec:decorative xmlns:adec="http://schemas.microsoft.com/office/drawing/2017/decorative" val="0"/>
                </a:ext>
              </a:extLst>
            </p:cNvPr>
            <p:cNvSpPr txBox="1"/>
            <p:nvPr/>
          </p:nvSpPr>
          <p:spPr>
            <a:xfrm>
              <a:off x="3981061" y="4456060"/>
              <a:ext cx="2149740" cy="430887"/>
            </a:xfrm>
            <a:prstGeom prst="rect">
              <a:avLst/>
            </a:prstGeom>
            <a:noFill/>
          </p:spPr>
          <p:txBody>
            <a:bodyPr wrap="square" rtlCol="0">
              <a:spAutoFit/>
            </a:bodyPr>
            <a:lstStyle/>
            <a:p>
              <a:pPr algn="ctr"/>
              <a:r>
                <a:rPr lang="en-US" sz="2200" b="1" dirty="0">
                  <a:solidFill>
                    <a:schemeClr val="accent5">
                      <a:lumMod val="75000"/>
                    </a:schemeClr>
                  </a:solidFill>
                  <a:latin typeface="Amazon Ember" panose="020B0603020204020204" pitchFamily="34" charset="0"/>
                  <a:ea typeface="Amazon Ember" panose="020B0603020204020204" pitchFamily="34" charset="0"/>
                  <a:cs typeface="Amazon Ember" panose="020B0603020204020204" pitchFamily="34" charset="0"/>
                </a:rPr>
                <a:t>JavaScript</a:t>
              </a:r>
            </a:p>
          </p:txBody>
        </p:sp>
        <p:pic>
          <p:nvPicPr>
            <p:cNvPr id="18" name="Graphic 17" descr="Graphic shows CORS applied to an S3 bucket. Example CORS configuration code shows allowed origin and allowed methods.">
              <a:extLst>
                <a:ext uri="{FF2B5EF4-FFF2-40B4-BE49-F238E27FC236}">
                  <a16:creationId xmlns:a16="http://schemas.microsoft.com/office/drawing/2014/main" id="{AC4DC759-2196-2C47-BF1D-B0C3B5506853}"/>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4962" y="5270045"/>
              <a:ext cx="752097" cy="752097"/>
            </a:xfrm>
            <a:prstGeom prst="rect">
              <a:avLst/>
            </a:prstGeom>
          </p:spPr>
        </p:pic>
        <p:pic>
          <p:nvPicPr>
            <p:cNvPr id="19" name="Graphic 18" descr="Graphic shows CORS applied to an S3 bucket. Example CORS configuration code shows allowed origin and allowed methods.">
              <a:extLst>
                <a:ext uri="{FF2B5EF4-FFF2-40B4-BE49-F238E27FC236}">
                  <a16:creationId xmlns:a16="http://schemas.microsoft.com/office/drawing/2014/main" id="{EFB87485-328B-3142-B3C5-065518F16AB1}"/>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3491" y="5279846"/>
              <a:ext cx="752097" cy="752097"/>
            </a:xfrm>
            <a:prstGeom prst="rect">
              <a:avLst/>
            </a:prstGeom>
          </p:spPr>
        </p:pic>
        <p:cxnSp>
          <p:nvCxnSpPr>
            <p:cNvPr id="21" name="Elbow Connector 20" descr="Graphic shows CORS applied to an S3 bucket. Example CORS configuration code shows allowed origin and allowed methods.">
              <a:extLst>
                <a:ext uri="{FF2B5EF4-FFF2-40B4-BE49-F238E27FC236}">
                  <a16:creationId xmlns:a16="http://schemas.microsoft.com/office/drawing/2014/main" id="{D15E9F44-153D-704D-9C7B-7632C288D682}"/>
                </a:ext>
                <a:ext uri="{C183D7F6-B498-43B3-948B-1728B52AA6E4}">
                  <adec:decorative xmlns:adec="http://schemas.microsoft.com/office/drawing/2017/decorative" val="0"/>
                </a:ext>
              </a:extLst>
            </p:cNvPr>
            <p:cNvCxnSpPr>
              <a:cxnSpLocks/>
              <a:stCxn id="27" idx="2"/>
              <a:endCxn id="15" idx="3"/>
            </p:cNvCxnSpPr>
            <p:nvPr/>
          </p:nvCxnSpPr>
          <p:spPr>
            <a:xfrm rot="5400000">
              <a:off x="6398907" y="3327780"/>
              <a:ext cx="631323" cy="4540398"/>
            </a:xfrm>
            <a:prstGeom prst="bentConnector2">
              <a:avLst/>
            </a:prstGeom>
            <a:ln w="38100">
              <a:solidFill>
                <a:schemeClr val="accent5"/>
              </a:solidFill>
              <a:prstDash val="sysDash"/>
            </a:ln>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0137E0A9-C9A6-D640-869E-89EEEC74A82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143" y="1066510"/>
              <a:ext cx="2473974" cy="2473974"/>
            </a:xfrm>
            <a:prstGeom prst="rect">
              <a:avLst/>
            </a:prstGeom>
          </p:spPr>
        </p:pic>
        <p:sp>
          <p:nvSpPr>
            <p:cNvPr id="29" name="Rectangle 28" descr="Graphic shows CORS applied to an S3 bucket. Example CORS configuration code shows allowed origin and allowed methods.">
              <a:extLst>
                <a:ext uri="{FF2B5EF4-FFF2-40B4-BE49-F238E27FC236}">
                  <a16:creationId xmlns:a16="http://schemas.microsoft.com/office/drawing/2014/main" id="{0AAEA0C5-E0DC-7645-953D-F972211A9F53}"/>
                </a:ext>
                <a:ext uri="{C183D7F6-B498-43B3-948B-1728B52AA6E4}">
                  <adec:decorative xmlns:adec="http://schemas.microsoft.com/office/drawing/2017/decorative" val="0"/>
                </a:ext>
              </a:extLst>
            </p:cNvPr>
            <p:cNvSpPr/>
            <p:nvPr/>
          </p:nvSpPr>
          <p:spPr>
            <a:xfrm>
              <a:off x="1008813" y="2335789"/>
              <a:ext cx="1031386" cy="430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descr="Graphic shows CORS applied to an S3 bucket. Example CORS configuration code shows allowed origin and allowed methods.">
              <a:extLst>
                <a:ext uri="{FF2B5EF4-FFF2-40B4-BE49-F238E27FC236}">
                  <a16:creationId xmlns:a16="http://schemas.microsoft.com/office/drawing/2014/main" id="{50F124AD-97DD-234D-98DF-306DF0223F0E}"/>
                </a:ext>
                <a:ext uri="{C183D7F6-B498-43B3-948B-1728B52AA6E4}">
                  <adec:decorative xmlns:adec="http://schemas.microsoft.com/office/drawing/2017/decorative" val="0"/>
                </a:ext>
              </a:extLst>
            </p:cNvPr>
            <p:cNvSpPr/>
            <p:nvPr/>
          </p:nvSpPr>
          <p:spPr>
            <a:xfrm>
              <a:off x="1357568" y="1954910"/>
              <a:ext cx="1031386" cy="757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8773AC28-9845-7540-A563-9283AB26088E}"/>
                </a:ext>
                <a:ext uri="{C183D7F6-B498-43B3-948B-1728B52AA6E4}">
                  <adec:decorative xmlns:adec="http://schemas.microsoft.com/office/drawing/2017/decorative" val="0"/>
                </a:ext>
              </a:extLst>
            </p:cNvPr>
            <p:cNvGrpSpPr/>
            <p:nvPr/>
          </p:nvGrpSpPr>
          <p:grpSpPr>
            <a:xfrm>
              <a:off x="2149264" y="1407380"/>
              <a:ext cx="1704090" cy="1302552"/>
              <a:chOff x="5692817" y="2042774"/>
              <a:chExt cx="1704090" cy="1302552"/>
            </a:xfrm>
          </p:grpSpPr>
          <p:pic>
            <p:nvPicPr>
              <p:cNvPr id="31" name="Picture 30">
                <a:extLst>
                  <a:ext uri="{FF2B5EF4-FFF2-40B4-BE49-F238E27FC236}">
                    <a16:creationId xmlns:a16="http://schemas.microsoft.com/office/drawing/2014/main" id="{381C040A-F1C2-2644-9224-082C52D6E89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692817" y="2042774"/>
                <a:ext cx="1704090" cy="1302552"/>
              </a:xfrm>
              <a:prstGeom prst="rect">
                <a:avLst/>
              </a:prstGeom>
            </p:spPr>
          </p:pic>
          <p:sp>
            <p:nvSpPr>
              <p:cNvPr id="32" name="Rectangle 31">
                <a:extLst>
                  <a:ext uri="{FF2B5EF4-FFF2-40B4-BE49-F238E27FC236}">
                    <a16:creationId xmlns:a16="http://schemas.microsoft.com/office/drawing/2014/main" id="{D76552A5-B962-3149-B88E-19740371C774}"/>
                  </a:ext>
                </a:extLst>
              </p:cNvPr>
              <p:cNvSpPr/>
              <p:nvPr/>
            </p:nvSpPr>
            <p:spPr>
              <a:xfrm>
                <a:off x="5866068" y="2827760"/>
                <a:ext cx="444640" cy="3560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video</a:t>
                </a:r>
                <a:endParaRPr lang="en-US" dirty="0"/>
              </a:p>
            </p:txBody>
          </p:sp>
          <p:sp>
            <p:nvSpPr>
              <p:cNvPr id="33" name="Rectangle 32">
                <a:extLst>
                  <a:ext uri="{FF2B5EF4-FFF2-40B4-BE49-F238E27FC236}">
                    <a16:creationId xmlns:a16="http://schemas.microsoft.com/office/drawing/2014/main" id="{432E5B6F-046C-8242-9CF3-4C11C837693D}"/>
                  </a:ext>
                </a:extLst>
              </p:cNvPr>
              <p:cNvSpPr/>
              <p:nvPr/>
            </p:nvSpPr>
            <p:spPr>
              <a:xfrm>
                <a:off x="6333654" y="2516010"/>
                <a:ext cx="880291" cy="6693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a:p>
                <a:r>
                  <a:rPr lang="en-US" sz="400" dirty="0">
                    <a:solidFill>
                      <a:schemeClr val="tx1"/>
                    </a:solidFill>
                  </a:rPr>
                  <a:t>------------------------------</a:t>
                </a:r>
              </a:p>
            </p:txBody>
          </p:sp>
          <p:sp>
            <p:nvSpPr>
              <p:cNvPr id="34" name="Rectangle 33">
                <a:extLst>
                  <a:ext uri="{FF2B5EF4-FFF2-40B4-BE49-F238E27FC236}">
                    <a16:creationId xmlns:a16="http://schemas.microsoft.com/office/drawing/2014/main" id="{B6E5ABD1-C064-6B4A-A3F1-DF809B743152}"/>
                  </a:ext>
                </a:extLst>
              </p:cNvPr>
              <p:cNvSpPr/>
              <p:nvPr/>
            </p:nvSpPr>
            <p:spPr>
              <a:xfrm>
                <a:off x="5866067" y="2516010"/>
                <a:ext cx="444640" cy="2895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graphic</a:t>
                </a:r>
                <a:endParaRPr lang="en-US" dirty="0">
                  <a:solidFill>
                    <a:schemeClr val="tx1"/>
                  </a:solidFill>
                </a:endParaRPr>
              </a:p>
            </p:txBody>
          </p:sp>
          <p:sp>
            <p:nvSpPr>
              <p:cNvPr id="35" name="Rectangle 34">
                <a:extLst>
                  <a:ext uri="{FF2B5EF4-FFF2-40B4-BE49-F238E27FC236}">
                    <a16:creationId xmlns:a16="http://schemas.microsoft.com/office/drawing/2014/main" id="{59ED79D8-90CC-5645-A1D4-E694E1B34553}"/>
                  </a:ext>
                </a:extLst>
              </p:cNvPr>
              <p:cNvSpPr/>
              <p:nvPr/>
            </p:nvSpPr>
            <p:spPr>
              <a:xfrm>
                <a:off x="5866066" y="2376804"/>
                <a:ext cx="1347878" cy="111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7" name="Picture 36" descr="Graphic shows CORS applied to an S3 bucket. Example CORS configuration code shows allowed origin and allowed methods.">
              <a:extLst>
                <a:ext uri="{FF2B5EF4-FFF2-40B4-BE49-F238E27FC236}">
                  <a16:creationId xmlns:a16="http://schemas.microsoft.com/office/drawing/2014/main" id="{74D2D6C7-80B2-DC40-B9C7-1D1D89FB6FE5}"/>
                </a:ext>
                <a:ext uri="{C183D7F6-B498-43B3-948B-1728B52AA6E4}">
                  <adec:decorative xmlns:adec="http://schemas.microsoft.com/office/drawing/2017/decorative" val="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32345" y="4320593"/>
              <a:ext cx="661982" cy="855896"/>
            </a:xfrm>
            <a:prstGeom prst="rect">
              <a:avLst/>
            </a:prstGeom>
          </p:spPr>
        </p:pic>
      </p:grpSp>
    </p:spTree>
    <p:custDataLst>
      <p:tags r:id="rId1"/>
    </p:custDataLst>
    <p:extLst>
      <p:ext uri="{BB962C8B-B14F-4D97-AF65-F5344CB8AC3E}">
        <p14:creationId xmlns:p14="http://schemas.microsoft.com/office/powerpoint/2010/main" val="15629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804901"/>
          </a:xfrm>
        </p:spPr>
        <p:txBody>
          <a:bodyPr>
            <a:noAutofit/>
          </a:bodyPr>
          <a:lstStyle/>
          <a:p>
            <a:r>
              <a:rPr lang="en-US" dirty="0">
                <a:latin typeface="+mj-lt"/>
              </a:rPr>
              <a:t>Module 3 - Guided Lab: Hosting a Static Website</a:t>
            </a:r>
            <a:br>
              <a:rPr lang="en-US" dirty="0">
                <a:latin typeface="+mj-lt"/>
              </a:rPr>
            </a:br>
            <a:endParaRPr lang="en-US" dirty="0">
              <a:latin typeface="+mj-lt"/>
            </a:endParaRP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19</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5" name="Picture 4">
            <a:extLst>
              <a:ext uri="{FF2B5EF4-FFF2-40B4-BE49-F238E27FC236}">
                <a16:creationId xmlns:a16="http://schemas.microsoft.com/office/drawing/2014/main" id="{68F86962-202F-D64C-9A49-68A63E16327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69428" y="1683327"/>
            <a:ext cx="5290656" cy="3657600"/>
          </a:xfrm>
          <a:prstGeom prst="rect">
            <a:avLst/>
          </a:prstGeom>
        </p:spPr>
      </p:pic>
    </p:spTree>
    <p:custDataLst>
      <p:tags r:id="rId1"/>
    </p:custDataLst>
    <p:extLst>
      <p:ext uri="{BB962C8B-B14F-4D97-AF65-F5344CB8AC3E}">
        <p14:creationId xmlns:p14="http://schemas.microsoft.com/office/powerpoint/2010/main" val="339842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00000000000000000" pitchFamily="2" charset="0"/>
                <a:ea typeface="Amazon Ember" panose="02000000000000000000" pitchFamily="2" charset="0"/>
              </a:rPr>
              <a:t>Sections</a:t>
            </a:r>
          </a:p>
          <a:p>
            <a:pPr marL="457200" indent="-457200">
              <a:buFont typeface="+mj-lt"/>
              <a:buAutoNum type="arabicPeriod"/>
            </a:pPr>
            <a:r>
              <a:rPr lang="en-US" sz="2000" dirty="0"/>
              <a:t>The simplest architecture</a:t>
            </a:r>
          </a:p>
          <a:p>
            <a:pPr marL="457200" indent="-457200">
              <a:buFont typeface="+mj-lt"/>
              <a:buAutoNum type="arabicPeriod"/>
            </a:pPr>
            <a:r>
              <a:rPr lang="en-US" sz="2000" dirty="0">
                <a:latin typeface="+mn-lt"/>
              </a:rPr>
              <a:t>Using Amazon S3 </a:t>
            </a:r>
          </a:p>
          <a:p>
            <a:pPr marL="457200" indent="-457200">
              <a:buFont typeface="+mj-lt"/>
              <a:buAutoNum type="arabicPeriod"/>
            </a:pPr>
            <a:r>
              <a:rPr lang="en-US" sz="2000" dirty="0">
                <a:latin typeface="+mn-lt"/>
              </a:rPr>
              <a:t>Storing data in Amazon S3</a:t>
            </a:r>
          </a:p>
          <a:p>
            <a:pPr marL="457200" indent="-457200">
              <a:buFont typeface="+mj-lt"/>
              <a:buAutoNum type="arabicPeriod"/>
            </a:pPr>
            <a:r>
              <a:rPr lang="en-US" sz="2000" dirty="0">
                <a:latin typeface="+mn-lt"/>
              </a:rPr>
              <a:t>Moving data to and from Amazon S3</a:t>
            </a:r>
          </a:p>
          <a:p>
            <a:pPr marL="457200" indent="-457200">
              <a:buFont typeface="+mj-lt"/>
              <a:buAutoNum type="arabicPeriod"/>
            </a:pPr>
            <a:r>
              <a:rPr lang="en-US" sz="2000" dirty="0">
                <a:latin typeface="+mn-lt"/>
              </a:rPr>
              <a:t>Choosing Regions for your architecture</a:t>
            </a:r>
          </a:p>
          <a:p>
            <a:endParaRPr lang="en-US" sz="2000" dirty="0">
              <a:latin typeface="+mn-lt"/>
            </a:endParaRPr>
          </a:p>
          <a:p>
            <a:pPr marL="0" indent="0">
              <a:buNone/>
            </a:pPr>
            <a:endParaRPr lang="en-US" sz="2000" dirty="0">
              <a:latin typeface="+mn-lt"/>
            </a:endParaRPr>
          </a:p>
          <a:p>
            <a:pPr marL="0" indent="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00000000000000000" pitchFamily="2" charset="0"/>
                <a:ea typeface="Amazon Ember" panose="02000000000000000000" pitchFamily="2" charset="0"/>
              </a:rPr>
              <a:t>Demonstrations</a:t>
            </a:r>
          </a:p>
          <a:p>
            <a:r>
              <a:rPr lang="en-US" sz="2000" dirty="0">
                <a:latin typeface="+mn-lt"/>
              </a:rPr>
              <a:t>Amazon S3 Versioning</a:t>
            </a:r>
          </a:p>
          <a:p>
            <a:r>
              <a:rPr lang="en-US" sz="2000" dirty="0">
                <a:latin typeface="+mn-lt"/>
              </a:rPr>
              <a:t>Amazon S3 Transfer Acceleration </a:t>
            </a:r>
          </a:p>
          <a:p>
            <a:endParaRPr lang="en-US" sz="2000" dirty="0">
              <a:latin typeface="+mn-lt"/>
            </a:endParaRPr>
          </a:p>
          <a:p>
            <a:pPr marL="0" indent="0">
              <a:buNone/>
            </a:pPr>
            <a:r>
              <a:rPr lang="en-US" dirty="0">
                <a:latin typeface="Amazon Ember" panose="02000000000000000000" pitchFamily="2" charset="0"/>
                <a:ea typeface="Amazon Ember" panose="02000000000000000000" pitchFamily="2" charset="0"/>
              </a:rPr>
              <a:t>Labs</a:t>
            </a:r>
          </a:p>
          <a:p>
            <a:r>
              <a:rPr lang="en-US" sz="2000" dirty="0">
                <a:latin typeface="+mn-lt"/>
              </a:rPr>
              <a:t>Guided Lab: Hosting a Static Website</a:t>
            </a:r>
          </a:p>
          <a:p>
            <a:r>
              <a:rPr lang="en-US" sz="2000" dirty="0">
                <a:latin typeface="+mn-lt"/>
              </a:rPr>
              <a:t>Challenge Lab: Creating a Static Website for the Café</a:t>
            </a:r>
          </a:p>
          <a:p>
            <a:endParaRPr lang="en-US" dirty="0">
              <a:latin typeface="+mn-lt"/>
            </a:endParaRPr>
          </a:p>
          <a:p>
            <a:pPr marL="0" indent="0">
              <a:buNone/>
            </a:pPr>
            <a:endParaRPr lang="en-US" sz="2400" dirty="0">
              <a:latin typeface="+mn-lt"/>
            </a:endParaRPr>
          </a:p>
          <a:p>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68214" y="5333772"/>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E948B5-5762-384E-9ACD-4E86BAA4A1F5}"/>
              </a:ext>
            </a:extLst>
          </p:cNvPr>
          <p:cNvSpPr>
            <a:spLocks noGrp="1"/>
          </p:cNvSpPr>
          <p:nvPr>
            <p:ph type="title"/>
          </p:nvPr>
        </p:nvSpPr>
        <p:spPr/>
        <p:txBody>
          <a:bodyPr/>
          <a:lstStyle/>
          <a:p>
            <a:r>
              <a:rPr lang="en-US" dirty="0"/>
              <a:t>Guided lab: Tasks</a:t>
            </a:r>
          </a:p>
        </p:txBody>
      </p:sp>
      <p:sp>
        <p:nvSpPr>
          <p:cNvPr id="7" name="Content Placeholder 6">
            <a:extLst>
              <a:ext uri="{FF2B5EF4-FFF2-40B4-BE49-F238E27FC236}">
                <a16:creationId xmlns:a16="http://schemas.microsoft.com/office/drawing/2014/main" id="{CE8CAD68-7F13-8248-B808-00331C27DAF4}"/>
              </a:ext>
            </a:extLst>
          </p:cNvPr>
          <p:cNvSpPr>
            <a:spLocks noGrp="1"/>
          </p:cNvSpPr>
          <p:nvPr>
            <p:ph idx="1"/>
          </p:nvPr>
        </p:nvSpPr>
        <p:spPr/>
        <p:txBody>
          <a:bodyPr/>
          <a:lstStyle/>
          <a:p>
            <a:pPr marL="514350" indent="-514350">
              <a:buFont typeface="+mj-lt"/>
              <a:buAutoNum type="arabicPeriod"/>
            </a:pPr>
            <a:r>
              <a:rPr lang="en-US" dirty="0"/>
              <a:t>Create a bucket in Amazon S3</a:t>
            </a:r>
          </a:p>
          <a:p>
            <a:pPr marL="514350" indent="-514350">
              <a:buFont typeface="+mj-lt"/>
              <a:buAutoNum type="arabicPeriod"/>
            </a:pPr>
            <a:r>
              <a:rPr lang="en-US" dirty="0"/>
              <a:t>Upload content to your bucket</a:t>
            </a:r>
          </a:p>
          <a:p>
            <a:pPr marL="514350" indent="-514350">
              <a:buFont typeface="+mj-lt"/>
              <a:buAutoNum type="arabicPeriod"/>
            </a:pPr>
            <a:r>
              <a:rPr lang="en-US" dirty="0"/>
              <a:t>Enable access to the objects</a:t>
            </a:r>
          </a:p>
          <a:p>
            <a:pPr marL="514350" indent="-514350">
              <a:buFont typeface="+mj-lt"/>
              <a:buAutoNum type="arabicPeriod"/>
            </a:pPr>
            <a:r>
              <a:rPr lang="en-US" dirty="0"/>
              <a:t>Update the website</a:t>
            </a:r>
            <a:endParaRPr lang="en-US" sz="2400" dirty="0"/>
          </a:p>
        </p:txBody>
      </p:sp>
      <p:sp>
        <p:nvSpPr>
          <p:cNvPr id="5" name="Footer Placeholder 4">
            <a:extLst>
              <a:ext uri="{FF2B5EF4-FFF2-40B4-BE49-F238E27FC236}">
                <a16:creationId xmlns:a16="http://schemas.microsoft.com/office/drawing/2014/main" id="{D63F0128-B959-2C4B-AD05-B5209F906E8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8CDC643-72E2-1E4F-B8CF-E0F1AC30D6A1}"/>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196811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CF371DBF-0213-CF47-A94C-2CA28D5C5360}"/>
              </a:ext>
            </a:extLst>
          </p:cNvPr>
          <p:cNvSpPr>
            <a:spLocks noGrp="1"/>
          </p:cNvSpPr>
          <p:nvPr>
            <p:ph type="title"/>
          </p:nvPr>
        </p:nvSpPr>
        <p:spPr>
          <a:xfrm>
            <a:off x="6473740" y="3169922"/>
            <a:ext cx="5299160" cy="2466565"/>
          </a:xfrm>
        </p:spPr>
        <p:txBody>
          <a:bodyPr/>
          <a:lstStyle/>
          <a:p>
            <a:pPr algn="ctr"/>
            <a:r>
              <a:rPr lang="en-US" dirty="0">
                <a:solidFill>
                  <a:srgbClr val="FFFFFF"/>
                </a:solidFill>
                <a:ea typeface="Amazon Ember" panose="02000000000000000000" pitchFamily="2" charset="0"/>
              </a:rPr>
              <a:t>Begin Module 3 - Guided Lab: Hosting a Static Website </a:t>
            </a:r>
            <a:br>
              <a:rPr lang="en-US" dirty="0">
                <a:solidFill>
                  <a:srgbClr val="FFFFFF"/>
                </a:solidFill>
                <a:ea typeface="Amazon Ember" panose="02000000000000000000" pitchFamily="2" charset="0"/>
              </a:rPr>
            </a:br>
            <a:endParaRPr lang="en-US" dirty="0"/>
          </a:p>
        </p:txBody>
      </p:sp>
      <p:grpSp>
        <p:nvGrpSpPr>
          <p:cNvPr id="9" name="Group 8">
            <a:extLst>
              <a:ext uri="{FF2B5EF4-FFF2-40B4-BE49-F238E27FC236}">
                <a16:creationId xmlns:a16="http://schemas.microsoft.com/office/drawing/2014/main" id="{10DC9E4A-8285-4049-983B-7423DA3CE8FF}"/>
              </a:ext>
              <a:ext uri="{C183D7F6-B498-43B3-948B-1728B52AA6E4}">
                <adec:decorative xmlns:adec="http://schemas.microsoft.com/office/drawing/2017/decorative" val="1"/>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20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48861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2568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use case 3: </a:t>
            </a:r>
            <a:br>
              <a:rPr lang="en-US" dirty="0"/>
            </a:br>
            <a:r>
              <a:rPr lang="en-US" dirty="0"/>
              <a:t>Data store for computation and analytics</a:t>
            </a:r>
          </a:p>
        </p:txBody>
      </p:sp>
      <p:sp>
        <p:nvSpPr>
          <p:cNvPr id="5" name="Content Placeholder 2">
            <a:extLst>
              <a:ext uri="{FF2B5EF4-FFF2-40B4-BE49-F238E27FC236}">
                <a16:creationId xmlns:a16="http://schemas.microsoft.com/office/drawing/2014/main" id="{5DBBC1F0-A373-0342-8FDF-CE15C2FF1A24}"/>
              </a:ext>
            </a:extLst>
          </p:cNvPr>
          <p:cNvSpPr txBox="1">
            <a:spLocks noChangeAspect="1"/>
          </p:cNvSpPr>
          <p:nvPr/>
        </p:nvSpPr>
        <p:spPr>
          <a:xfrm>
            <a:off x="1278780" y="1167505"/>
            <a:ext cx="8999090" cy="11254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store for computation and large-scale analytics</a:t>
            </a:r>
          </a:p>
        </p:txBody>
      </p:sp>
      <p:sp>
        <p:nvSpPr>
          <p:cNvPr id="41" name="TextBox 40">
            <a:extLst>
              <a:ext uri="{FF2B5EF4-FFF2-40B4-BE49-F238E27FC236}">
                <a16:creationId xmlns:a16="http://schemas.microsoft.com/office/drawing/2014/main" id="{F19C8BDF-0EC9-C045-9AD2-A4231ACE748A}"/>
              </a:ext>
            </a:extLst>
          </p:cNvPr>
          <p:cNvSpPr txBox="1"/>
          <p:nvPr/>
        </p:nvSpPr>
        <p:spPr>
          <a:xfrm>
            <a:off x="625539" y="2153053"/>
            <a:ext cx="5930851" cy="369332"/>
          </a:xfrm>
          <a:prstGeom prst="rect">
            <a:avLst/>
          </a:prstGeom>
          <a:noFill/>
        </p:spPr>
        <p:txBody>
          <a:bodyPr wrap="square" rtlCol="0">
            <a:spAutoFit/>
          </a:bodyPr>
          <a:lstStyle/>
          <a:p>
            <a:r>
              <a:rPr lang="en-US" dirty="0">
                <a:solidFill>
                  <a:schemeClr val="bg1">
                    <a:lumMod val="50000"/>
                  </a:schemeClr>
                </a:solidFill>
                <a:latin typeface="Amazon Ember" panose="02000000000000000000" pitchFamily="2" charset="0"/>
                <a:ea typeface="Amazon Ember" panose="02000000000000000000" pitchFamily="2" charset="0"/>
                <a:cs typeface="Amazon Ember Light" panose="020B0403020204020204" pitchFamily="34" charset="0"/>
              </a:rPr>
              <a:t>Example data integration and preparation pattern</a:t>
            </a:r>
          </a:p>
        </p:txBody>
      </p:sp>
      <p:sp>
        <p:nvSpPr>
          <p:cNvPr id="18" name="TextBox 17">
            <a:extLst>
              <a:ext uri="{FF2B5EF4-FFF2-40B4-BE49-F238E27FC236}">
                <a16:creationId xmlns:a16="http://schemas.microsoft.com/office/drawing/2014/main" id="{ED2F6FE4-AF50-634F-81AC-D4F1F8CC879B}"/>
              </a:ext>
            </a:extLst>
          </p:cNvPr>
          <p:cNvSpPr txBox="1"/>
          <p:nvPr/>
        </p:nvSpPr>
        <p:spPr>
          <a:xfrm>
            <a:off x="8051420" y="2116159"/>
            <a:ext cx="3721480" cy="1631216"/>
          </a:xfrm>
          <a:prstGeom prst="rect">
            <a:avLst/>
          </a:prstGeom>
          <a:noFill/>
        </p:spPr>
        <p:txBody>
          <a:bodyPr wrap="square" rtlCol="0">
            <a:spAutoFit/>
          </a:bodyPr>
          <a:lstStyle/>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Financial transaction analysis</a:t>
            </a:r>
          </a:p>
          <a:p>
            <a:pPr algn="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Clickstream analytics</a:t>
            </a:r>
          </a:p>
          <a:p>
            <a:pPr algn="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Media transcoding</a:t>
            </a:r>
          </a:p>
        </p:txBody>
      </p:sp>
      <p:grpSp>
        <p:nvGrpSpPr>
          <p:cNvPr id="3" name="Group 2" descr="graphic shows a compute cluster spun up temporarily. It extracts data from an S3 bucket an another undefined source, transforms the data, the loads the transformed data to a processed data S3 bucket where Amazon QuickSight or another analytics tool can access the transformed data.">
            <a:extLst>
              <a:ext uri="{FF2B5EF4-FFF2-40B4-BE49-F238E27FC236}">
                <a16:creationId xmlns:a16="http://schemas.microsoft.com/office/drawing/2014/main" id="{B5471C23-5E54-024C-BBBA-A107FFEA02CD}"/>
              </a:ext>
            </a:extLst>
          </p:cNvPr>
          <p:cNvGrpSpPr/>
          <p:nvPr/>
        </p:nvGrpSpPr>
        <p:grpSpPr>
          <a:xfrm>
            <a:off x="502487" y="2643063"/>
            <a:ext cx="11377354" cy="3694867"/>
            <a:chOff x="502487" y="2643063"/>
            <a:chExt cx="11377354" cy="3694867"/>
          </a:xfrm>
        </p:grpSpPr>
        <p:pic>
          <p:nvPicPr>
            <p:cNvPr id="17" name="Graphic 16">
              <a:extLst>
                <a:ext uri="{FF2B5EF4-FFF2-40B4-BE49-F238E27FC236}">
                  <a16:creationId xmlns:a16="http://schemas.microsoft.com/office/drawing/2014/main" id="{687A1BDE-26E3-0049-B43B-6333976A1EC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793" y="3027247"/>
              <a:ext cx="752097" cy="752097"/>
            </a:xfrm>
            <a:prstGeom prst="rect">
              <a:avLst/>
            </a:prstGeom>
          </p:spPr>
        </p:pic>
        <p:pic>
          <p:nvPicPr>
            <p:cNvPr id="20" name="Graphic 19">
              <a:extLst>
                <a:ext uri="{FF2B5EF4-FFF2-40B4-BE49-F238E27FC236}">
                  <a16:creationId xmlns:a16="http://schemas.microsoft.com/office/drawing/2014/main" id="{4D848859-9A97-6148-894A-4214EFAF823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152" y="3634385"/>
              <a:ext cx="752097" cy="752097"/>
            </a:xfrm>
            <a:prstGeom prst="rect">
              <a:avLst/>
            </a:prstGeom>
          </p:spPr>
        </p:pic>
        <p:sp>
          <p:nvSpPr>
            <p:cNvPr id="21" name="Rectangle 20">
              <a:extLst>
                <a:ext uri="{FF2B5EF4-FFF2-40B4-BE49-F238E27FC236}">
                  <a16:creationId xmlns:a16="http://schemas.microsoft.com/office/drawing/2014/main" id="{6A3164C1-135B-A946-82C5-2411055EF0FF}"/>
                </a:ext>
              </a:extLst>
            </p:cNvPr>
            <p:cNvSpPr/>
            <p:nvPr/>
          </p:nvSpPr>
          <p:spPr>
            <a:xfrm>
              <a:off x="3914572" y="2943967"/>
              <a:ext cx="1720718" cy="168172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rgbClr val="D86613"/>
                  </a:solidFill>
                </a:rPr>
                <a:t>Amazon EC2 Spot Fleet or EMR Cluster</a:t>
              </a:r>
            </a:p>
          </p:txBody>
        </p:sp>
        <p:pic>
          <p:nvPicPr>
            <p:cNvPr id="22" name="Graphic 21">
              <a:extLst>
                <a:ext uri="{FF2B5EF4-FFF2-40B4-BE49-F238E27FC236}">
                  <a16:creationId xmlns:a16="http://schemas.microsoft.com/office/drawing/2014/main" id="{DD7F62E6-03D8-684F-90A9-E644EF41154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4572" y="2969487"/>
              <a:ext cx="330200" cy="330200"/>
            </a:xfrm>
            <a:prstGeom prst="rect">
              <a:avLst/>
            </a:prstGeom>
          </p:spPr>
        </p:pic>
        <p:pic>
          <p:nvPicPr>
            <p:cNvPr id="32" name="Graphic 31">
              <a:extLst>
                <a:ext uri="{FF2B5EF4-FFF2-40B4-BE49-F238E27FC236}">
                  <a16:creationId xmlns:a16="http://schemas.microsoft.com/office/drawing/2014/main" id="{7B7C873F-F5E9-EE42-B79E-3B8DD93888C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0455" y="3633050"/>
              <a:ext cx="768471" cy="768471"/>
            </a:xfrm>
            <a:prstGeom prst="rect">
              <a:avLst/>
            </a:prstGeom>
          </p:spPr>
        </p:pic>
        <p:sp>
          <p:nvSpPr>
            <p:cNvPr id="38" name="TextBox 37">
              <a:extLst>
                <a:ext uri="{FF2B5EF4-FFF2-40B4-BE49-F238E27FC236}">
                  <a16:creationId xmlns:a16="http://schemas.microsoft.com/office/drawing/2014/main" id="{B0417911-7F90-824A-B55B-CCCEABFE882D}"/>
                </a:ext>
              </a:extLst>
            </p:cNvPr>
            <p:cNvSpPr txBox="1"/>
            <p:nvPr/>
          </p:nvSpPr>
          <p:spPr>
            <a:xfrm>
              <a:off x="502487" y="3724259"/>
              <a:ext cx="1521623" cy="830997"/>
            </a:xfrm>
            <a:prstGeom prst="rect">
              <a:avLst/>
            </a:prstGeom>
            <a:noFill/>
          </p:spPr>
          <p:txBody>
            <a:bodyPr wrap="square" rtlCol="0">
              <a:spAutoFit/>
            </a:bodyPr>
            <a:lstStyle/>
            <a:p>
              <a:pPr algn="ctr"/>
              <a:r>
                <a:rPr lang="en-US" sz="1600" dirty="0"/>
                <a:t>Amazon S3</a:t>
              </a:r>
            </a:p>
            <a:p>
              <a:pPr algn="ctr"/>
              <a:r>
                <a:rPr lang="en-US" sz="1600" i="1" dirty="0"/>
                <a:t>Unprocessed</a:t>
              </a:r>
              <a:r>
                <a:rPr lang="en-US" sz="1600" dirty="0"/>
                <a:t> </a:t>
              </a:r>
              <a:br>
                <a:rPr lang="en-US" sz="1600" dirty="0"/>
              </a:br>
              <a:r>
                <a:rPr lang="en-US" sz="1600" dirty="0"/>
                <a:t>raw data </a:t>
              </a:r>
            </a:p>
          </p:txBody>
        </p:sp>
        <p:cxnSp>
          <p:nvCxnSpPr>
            <p:cNvPr id="39" name="Straight Arrow Connector 38">
              <a:extLst>
                <a:ext uri="{FF2B5EF4-FFF2-40B4-BE49-F238E27FC236}">
                  <a16:creationId xmlns:a16="http://schemas.microsoft.com/office/drawing/2014/main" id="{17900B9C-DD5B-0D47-8C33-079EF63B995D}"/>
                </a:ext>
              </a:extLst>
            </p:cNvPr>
            <p:cNvCxnSpPr>
              <a:cxnSpLocks/>
              <a:stCxn id="17" idx="3"/>
              <a:endCxn id="32" idx="1"/>
            </p:cNvCxnSpPr>
            <p:nvPr/>
          </p:nvCxnSpPr>
          <p:spPr>
            <a:xfrm>
              <a:off x="1689890" y="3403296"/>
              <a:ext cx="2730565" cy="613990"/>
            </a:xfrm>
            <a:prstGeom prst="bentConnector3">
              <a:avLst>
                <a:gd name="adj1" fmla="val 15856"/>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D065C-473F-8944-AC41-0F6B012D14C7}"/>
                </a:ext>
              </a:extLst>
            </p:cNvPr>
            <p:cNvSpPr txBox="1"/>
            <p:nvPr/>
          </p:nvSpPr>
          <p:spPr>
            <a:xfrm>
              <a:off x="2146629" y="3583954"/>
              <a:ext cx="1761978" cy="793872"/>
            </a:xfrm>
            <a:prstGeom prst="rect">
              <a:avLst/>
            </a:prstGeom>
            <a:noFill/>
          </p:spPr>
          <p:txBody>
            <a:bodyPr wrap="square" rtlCol="0">
              <a:spAutoFit/>
            </a:bodyPr>
            <a:lstStyle/>
            <a:p>
              <a:pPr>
                <a:lnSpc>
                  <a:spcPct val="150000"/>
                </a:lnSpc>
              </a:pPr>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2. </a:t>
              </a: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Extract</a:t>
              </a:r>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data to run computations</a:t>
              </a:r>
            </a:p>
          </p:txBody>
        </p:sp>
        <p:sp>
          <p:nvSpPr>
            <p:cNvPr id="40" name="TextBox 39">
              <a:extLst>
                <a:ext uri="{FF2B5EF4-FFF2-40B4-BE49-F238E27FC236}">
                  <a16:creationId xmlns:a16="http://schemas.microsoft.com/office/drawing/2014/main" id="{E3A100A8-6904-6444-8BC5-B9B7EFEBF449}"/>
                </a:ext>
              </a:extLst>
            </p:cNvPr>
            <p:cNvSpPr txBox="1"/>
            <p:nvPr/>
          </p:nvSpPr>
          <p:spPr>
            <a:xfrm>
              <a:off x="3591902" y="2643063"/>
              <a:ext cx="3310922" cy="338554"/>
            </a:xfrm>
            <a:prstGeom prst="rect">
              <a:avLst/>
            </a:prstGeom>
            <a:noFill/>
          </p:spPr>
          <p:txBody>
            <a:bodyPr wrap="square" rtlCol="0">
              <a:spAutoFit/>
            </a:bodyPr>
            <a:lstStyle/>
            <a:p>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1. Spin up compute capacity.</a:t>
              </a:r>
            </a:p>
          </p:txBody>
        </p:sp>
        <p:sp>
          <p:nvSpPr>
            <p:cNvPr id="42" name="TextBox 41">
              <a:extLst>
                <a:ext uri="{FF2B5EF4-FFF2-40B4-BE49-F238E27FC236}">
                  <a16:creationId xmlns:a16="http://schemas.microsoft.com/office/drawing/2014/main" id="{AFFA000F-7DAB-3F41-907F-252077E09689}"/>
                </a:ext>
              </a:extLst>
            </p:cNvPr>
            <p:cNvSpPr txBox="1"/>
            <p:nvPr/>
          </p:nvSpPr>
          <p:spPr>
            <a:xfrm>
              <a:off x="3567534" y="4681110"/>
              <a:ext cx="2414794" cy="338554"/>
            </a:xfrm>
            <a:prstGeom prst="rect">
              <a:avLst/>
            </a:prstGeom>
            <a:noFill/>
          </p:spPr>
          <p:txBody>
            <a:bodyPr wrap="square" rtlCol="0">
              <a:spAutoFit/>
            </a:bodyPr>
            <a:lstStyle/>
            <a:p>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3. </a:t>
              </a: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Transform</a:t>
              </a:r>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the data</a:t>
              </a:r>
            </a:p>
          </p:txBody>
        </p:sp>
        <p:sp>
          <p:nvSpPr>
            <p:cNvPr id="43" name="TextBox 42">
              <a:extLst>
                <a:ext uri="{FF2B5EF4-FFF2-40B4-BE49-F238E27FC236}">
                  <a16:creationId xmlns:a16="http://schemas.microsoft.com/office/drawing/2014/main" id="{57825E68-5517-2544-9021-C61D1D5085D3}"/>
                </a:ext>
              </a:extLst>
            </p:cNvPr>
            <p:cNvSpPr txBox="1"/>
            <p:nvPr/>
          </p:nvSpPr>
          <p:spPr>
            <a:xfrm>
              <a:off x="6980017" y="3093111"/>
              <a:ext cx="2301904" cy="584775"/>
            </a:xfrm>
            <a:prstGeom prst="rect">
              <a:avLst/>
            </a:prstGeom>
            <a:noFill/>
          </p:spPr>
          <p:txBody>
            <a:bodyPr wrap="square" rtlCol="0">
              <a:spAutoFit/>
            </a:bodyPr>
            <a:lstStyle/>
            <a:p>
              <a:pPr algn="ctr"/>
              <a:r>
                <a:rPr lang="en-US" sz="1600" dirty="0"/>
                <a:t>Amazon S3</a:t>
              </a:r>
            </a:p>
            <a:p>
              <a:pPr algn="ctr"/>
              <a:r>
                <a:rPr lang="en-US" sz="1600" i="1" dirty="0"/>
                <a:t>Processed</a:t>
              </a:r>
              <a:r>
                <a:rPr lang="en-US" sz="1600" dirty="0"/>
                <a:t> data </a:t>
              </a:r>
            </a:p>
          </p:txBody>
        </p:sp>
        <p:cxnSp>
          <p:nvCxnSpPr>
            <p:cNvPr id="44" name="Straight Arrow Connector 43">
              <a:extLst>
                <a:ext uri="{FF2B5EF4-FFF2-40B4-BE49-F238E27FC236}">
                  <a16:creationId xmlns:a16="http://schemas.microsoft.com/office/drawing/2014/main" id="{546554B5-C3BF-F748-92A7-77E8BF148BB9}"/>
                </a:ext>
              </a:extLst>
            </p:cNvPr>
            <p:cNvCxnSpPr>
              <a:cxnSpLocks/>
              <a:stCxn id="32" idx="3"/>
              <a:endCxn id="20" idx="1"/>
            </p:cNvCxnSpPr>
            <p:nvPr/>
          </p:nvCxnSpPr>
          <p:spPr>
            <a:xfrm flipV="1">
              <a:off x="5188926" y="4010434"/>
              <a:ext cx="2558226" cy="6852"/>
            </a:xfrm>
            <a:prstGeom prst="straightConnector1">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DDF97D-72C7-044D-9072-8317887BD9C7}"/>
                </a:ext>
              </a:extLst>
            </p:cNvPr>
            <p:cNvSpPr txBox="1"/>
            <p:nvPr/>
          </p:nvSpPr>
          <p:spPr>
            <a:xfrm>
              <a:off x="5664045" y="3659957"/>
              <a:ext cx="2089573" cy="993926"/>
            </a:xfrm>
            <a:prstGeom prst="rect">
              <a:avLst/>
            </a:prstGeom>
            <a:noFill/>
          </p:spPr>
          <p:txBody>
            <a:bodyPr wrap="square" rtlCol="0">
              <a:spAutoFit/>
            </a:bodyPr>
            <a:lstStyle/>
            <a:p>
              <a:pPr>
                <a:lnSpc>
                  <a:spcPts val="2400"/>
                </a:lnSpc>
              </a:pPr>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4. </a:t>
              </a: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Load</a:t>
              </a:r>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transformed data to a different S3 bucket.</a:t>
              </a:r>
            </a:p>
          </p:txBody>
        </p:sp>
        <p:sp>
          <p:nvSpPr>
            <p:cNvPr id="50" name="TextBox 49">
              <a:extLst>
                <a:ext uri="{FF2B5EF4-FFF2-40B4-BE49-F238E27FC236}">
                  <a16:creationId xmlns:a16="http://schemas.microsoft.com/office/drawing/2014/main" id="{54479D4F-A85C-D54D-B02F-4273270C4A9C}"/>
                </a:ext>
              </a:extLst>
            </p:cNvPr>
            <p:cNvSpPr txBox="1"/>
            <p:nvPr/>
          </p:nvSpPr>
          <p:spPr>
            <a:xfrm>
              <a:off x="7719313" y="5999376"/>
              <a:ext cx="1978076" cy="338554"/>
            </a:xfrm>
            <a:prstGeom prst="rect">
              <a:avLst/>
            </a:prstGeom>
            <a:noFill/>
          </p:spPr>
          <p:txBody>
            <a:bodyPr wrap="square" rtlCol="0">
              <a:spAutoFit/>
            </a:bodyPr>
            <a:lstStyle/>
            <a:p>
              <a:pPr algn="ctr"/>
              <a:r>
                <a:rPr lang="en-US" sz="1600" dirty="0">
                  <a:solidFill>
                    <a:srgbClr val="000000"/>
                  </a:solidFill>
                  <a:latin typeface="+mj-lt"/>
                  <a:ea typeface="Amazon Ember" panose="020B0603020204020204" pitchFamily="34" charset="0"/>
                  <a:cs typeface="Amazon Ember" panose="020B0603020204020204" pitchFamily="34" charset="0"/>
                </a:rPr>
                <a:t>Amazon QuickSight</a:t>
              </a:r>
              <a:endParaRPr lang="en-US" sz="1600" dirty="0">
                <a:latin typeface="+mj-lt"/>
                <a:ea typeface="Amazon Ember" panose="020B0603020204020204" pitchFamily="34" charset="0"/>
                <a:cs typeface="Amazon Ember" panose="020B0603020204020204" pitchFamily="34" charset="0"/>
              </a:endParaRPr>
            </a:p>
          </p:txBody>
        </p:sp>
        <p:pic>
          <p:nvPicPr>
            <p:cNvPr id="51" name="Graphic 50">
              <a:extLst>
                <a:ext uri="{FF2B5EF4-FFF2-40B4-BE49-F238E27FC236}">
                  <a16:creationId xmlns:a16="http://schemas.microsoft.com/office/drawing/2014/main" id="{E8085707-1F10-1540-8D1B-721B16D4FB9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91875" y="5279183"/>
              <a:ext cx="711200" cy="711200"/>
            </a:xfrm>
            <a:prstGeom prst="rect">
              <a:avLst/>
            </a:prstGeom>
          </p:spPr>
        </p:pic>
        <p:pic>
          <p:nvPicPr>
            <p:cNvPr id="55" name="Graphic 54">
              <a:extLst>
                <a:ext uri="{FF2B5EF4-FFF2-40B4-BE49-F238E27FC236}">
                  <a16:creationId xmlns:a16="http://schemas.microsoft.com/office/drawing/2014/main" id="{51FC92FD-75B9-7A44-97BB-55864BF0228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4496" y="4756201"/>
              <a:ext cx="718690" cy="718690"/>
            </a:xfrm>
            <a:prstGeom prst="rect">
              <a:avLst/>
            </a:prstGeom>
          </p:spPr>
        </p:pic>
        <p:sp>
          <p:nvSpPr>
            <p:cNvPr id="56" name="TextBox 55">
              <a:extLst>
                <a:ext uri="{FF2B5EF4-FFF2-40B4-BE49-F238E27FC236}">
                  <a16:creationId xmlns:a16="http://schemas.microsoft.com/office/drawing/2014/main" id="{FE2F453A-70D8-6B44-B4C4-0E6D51035D87}"/>
                </a:ext>
              </a:extLst>
            </p:cNvPr>
            <p:cNvSpPr txBox="1"/>
            <p:nvPr/>
          </p:nvSpPr>
          <p:spPr>
            <a:xfrm>
              <a:off x="643468" y="5458782"/>
              <a:ext cx="1276730" cy="584775"/>
            </a:xfrm>
            <a:prstGeom prst="rect">
              <a:avLst/>
            </a:prstGeom>
            <a:noFill/>
          </p:spPr>
          <p:txBody>
            <a:bodyPr wrap="square" rtlCol="0">
              <a:spAutoFit/>
            </a:bodyPr>
            <a:lstStyle/>
            <a:p>
              <a:pPr algn="ctr"/>
              <a:r>
                <a:rPr lang="en-US" sz="1600" dirty="0"/>
                <a:t>Another </a:t>
              </a:r>
              <a:br>
                <a:rPr lang="en-US" sz="1600" dirty="0"/>
              </a:br>
              <a:r>
                <a:rPr lang="en-US" sz="1600" dirty="0"/>
                <a:t>data source</a:t>
              </a:r>
            </a:p>
          </p:txBody>
        </p:sp>
        <p:cxnSp>
          <p:nvCxnSpPr>
            <p:cNvPr id="57" name="Straight Arrow Connector 38">
              <a:extLst>
                <a:ext uri="{FF2B5EF4-FFF2-40B4-BE49-F238E27FC236}">
                  <a16:creationId xmlns:a16="http://schemas.microsoft.com/office/drawing/2014/main" id="{E17C311A-A021-C44C-9038-4FD65B580701}"/>
                </a:ext>
              </a:extLst>
            </p:cNvPr>
            <p:cNvCxnSpPr>
              <a:cxnSpLocks/>
              <a:endCxn id="32" idx="1"/>
            </p:cNvCxnSpPr>
            <p:nvPr/>
          </p:nvCxnSpPr>
          <p:spPr>
            <a:xfrm flipV="1">
              <a:off x="1593764" y="4017286"/>
              <a:ext cx="2826691" cy="1098260"/>
            </a:xfrm>
            <a:prstGeom prst="bentConnector3">
              <a:avLst>
                <a:gd name="adj1" fmla="val 18286"/>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18956A2-E0FD-9046-8C3C-D2AB3C7B2F21}"/>
                </a:ext>
              </a:extLst>
            </p:cNvPr>
            <p:cNvSpPr txBox="1"/>
            <p:nvPr/>
          </p:nvSpPr>
          <p:spPr>
            <a:xfrm>
              <a:off x="4462567" y="5219284"/>
              <a:ext cx="2631516" cy="830997"/>
            </a:xfrm>
            <a:prstGeom prst="rect">
              <a:avLst/>
            </a:prstGeom>
            <a:noFill/>
          </p:spPr>
          <p:txBody>
            <a:bodyPr wrap="square" rtlCol="0">
              <a:spAutoFit/>
            </a:bodyPr>
            <a:lstStyle/>
            <a:p>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5. Terminate compute capacity after output data written to S3.</a:t>
              </a:r>
            </a:p>
          </p:txBody>
        </p:sp>
        <p:sp>
          <p:nvSpPr>
            <p:cNvPr id="66" name="TextBox 65">
              <a:extLst>
                <a:ext uri="{FF2B5EF4-FFF2-40B4-BE49-F238E27FC236}">
                  <a16:creationId xmlns:a16="http://schemas.microsoft.com/office/drawing/2014/main" id="{904EEB28-E5EF-264C-9B82-E4EF556C22DB}"/>
                </a:ext>
              </a:extLst>
            </p:cNvPr>
            <p:cNvSpPr txBox="1"/>
            <p:nvPr/>
          </p:nvSpPr>
          <p:spPr>
            <a:xfrm>
              <a:off x="9136641" y="4731313"/>
              <a:ext cx="2743200" cy="1077218"/>
            </a:xfrm>
            <a:prstGeom prst="rect">
              <a:avLst/>
            </a:prstGeom>
            <a:noFill/>
          </p:spPr>
          <p:txBody>
            <a:bodyPr wrap="square" rtlCol="0">
              <a:spAutoFit/>
            </a:bodyPr>
            <a:lstStyle/>
            <a:p>
              <a:r>
                <a:rPr lang="en-US" sz="16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6. Use an analytics tool such as Amazon QuickSight or Amazon Athena to harvest meaningful insights.</a:t>
              </a:r>
            </a:p>
          </p:txBody>
        </p:sp>
        <p:cxnSp>
          <p:nvCxnSpPr>
            <p:cNvPr id="67" name="Straight Arrow Connector 66">
              <a:extLst>
                <a:ext uri="{FF2B5EF4-FFF2-40B4-BE49-F238E27FC236}">
                  <a16:creationId xmlns:a16="http://schemas.microsoft.com/office/drawing/2014/main" id="{A0AC9998-7A19-AC4A-B05D-E605C8A03154}"/>
                </a:ext>
              </a:extLst>
            </p:cNvPr>
            <p:cNvCxnSpPr>
              <a:cxnSpLocks/>
              <a:stCxn id="20" idx="3"/>
              <a:endCxn id="51" idx="0"/>
            </p:cNvCxnSpPr>
            <p:nvPr/>
          </p:nvCxnSpPr>
          <p:spPr>
            <a:xfrm>
              <a:off x="8499249" y="4010434"/>
              <a:ext cx="248226" cy="1268749"/>
            </a:xfrm>
            <a:prstGeom prst="bentConnector2">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52F41BA-BC72-1D4D-9A74-18347F96B15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CDDF176C-AB66-7549-B13F-5FF796564DE5}"/>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337361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use case 4: </a:t>
            </a:r>
            <a:br>
              <a:rPr lang="en-US" dirty="0"/>
            </a:br>
            <a:r>
              <a:rPr lang="en-US" dirty="0"/>
              <a:t>Back up and archive critical data</a:t>
            </a:r>
          </a:p>
        </p:txBody>
      </p:sp>
      <p:sp>
        <p:nvSpPr>
          <p:cNvPr id="5" name="Content Placeholder 2">
            <a:extLst>
              <a:ext uri="{FF2B5EF4-FFF2-40B4-BE49-F238E27FC236}">
                <a16:creationId xmlns:a16="http://schemas.microsoft.com/office/drawing/2014/main" id="{9E850ED5-CE06-1346-813F-178E158ABEB5}"/>
              </a:ext>
            </a:extLst>
          </p:cNvPr>
          <p:cNvSpPr txBox="1">
            <a:spLocks noChangeAspect="1"/>
          </p:cNvSpPr>
          <p:nvPr/>
        </p:nvSpPr>
        <p:spPr>
          <a:xfrm>
            <a:off x="988864" y="1301900"/>
            <a:ext cx="9034271" cy="1129816"/>
          </a:xfrm>
          <a:prstGeom prst="rect">
            <a:avLst/>
          </a:prstGeom>
        </p:spPr>
        <p:txBody>
          <a:bodyPr vert="horz" lIns="91440" tIns="45720" rIns="91440" bIns="45720" rtlCol="0" anchor="ctr" anchorCtr="0">
            <a:norm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as a data backup solution</a:t>
            </a:r>
          </a:p>
        </p:txBody>
      </p:sp>
      <p:grpSp>
        <p:nvGrpSpPr>
          <p:cNvPr id="7" name="Group 6" descr="graphic shows data from a corporate data center being uploaded to an Amazon S3 bucket. Other data from EC2 servers is also shown as being backed up to the same bucket.">
            <a:extLst>
              <a:ext uri="{FF2B5EF4-FFF2-40B4-BE49-F238E27FC236}">
                <a16:creationId xmlns:a16="http://schemas.microsoft.com/office/drawing/2014/main" id="{6E6B0AA6-E6E8-644E-A688-742F5C0BBF32}"/>
              </a:ext>
            </a:extLst>
          </p:cNvPr>
          <p:cNvGrpSpPr/>
          <p:nvPr/>
        </p:nvGrpSpPr>
        <p:grpSpPr>
          <a:xfrm>
            <a:off x="649842" y="2346593"/>
            <a:ext cx="11030210" cy="3677521"/>
            <a:chOff x="649842" y="2346593"/>
            <a:chExt cx="11030210" cy="3677521"/>
          </a:xfrm>
        </p:grpSpPr>
        <p:sp>
          <p:nvSpPr>
            <p:cNvPr id="38" name="TextBox 37">
              <a:extLst>
                <a:ext uri="{FF2B5EF4-FFF2-40B4-BE49-F238E27FC236}">
                  <a16:creationId xmlns:a16="http://schemas.microsoft.com/office/drawing/2014/main" id="{91504481-B13D-2544-875A-7267E546819E}"/>
                </a:ext>
              </a:extLst>
            </p:cNvPr>
            <p:cNvSpPr txBox="1"/>
            <p:nvPr/>
          </p:nvSpPr>
          <p:spPr>
            <a:xfrm>
              <a:off x="5506000" y="5042089"/>
              <a:ext cx="1610139" cy="64569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EC2 servers</a:t>
              </a:r>
            </a:p>
          </p:txBody>
        </p:sp>
        <p:sp>
          <p:nvSpPr>
            <p:cNvPr id="29" name="TextBox 28">
              <a:extLst>
                <a:ext uri="{FF2B5EF4-FFF2-40B4-BE49-F238E27FC236}">
                  <a16:creationId xmlns:a16="http://schemas.microsoft.com/office/drawing/2014/main" id="{43A6F4BD-DEB3-C448-B014-B404FECF9DD9}"/>
                </a:ext>
              </a:extLst>
            </p:cNvPr>
            <p:cNvSpPr txBox="1"/>
            <p:nvPr/>
          </p:nvSpPr>
          <p:spPr>
            <a:xfrm>
              <a:off x="7568817" y="4007157"/>
              <a:ext cx="1610139"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6" name="Rectangle 15">
              <a:extLst>
                <a:ext uri="{FF2B5EF4-FFF2-40B4-BE49-F238E27FC236}">
                  <a16:creationId xmlns:a16="http://schemas.microsoft.com/office/drawing/2014/main" id="{E607DE52-B1E4-1243-A166-ED861D6D0C6D}"/>
                </a:ext>
              </a:extLst>
            </p:cNvPr>
            <p:cNvSpPr/>
            <p:nvPr/>
          </p:nvSpPr>
          <p:spPr>
            <a:xfrm>
              <a:off x="5231443" y="2346593"/>
              <a:ext cx="6448609" cy="36775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ysClr val="windowText" lastClr="000000"/>
                  </a:solidFill>
                </a:rPr>
                <a:t>AWS Cloud</a:t>
              </a:r>
            </a:p>
          </p:txBody>
        </p:sp>
        <p:pic>
          <p:nvPicPr>
            <p:cNvPr id="17" name="Graphic 16">
              <a:extLst>
                <a:ext uri="{FF2B5EF4-FFF2-40B4-BE49-F238E27FC236}">
                  <a16:creationId xmlns:a16="http://schemas.microsoft.com/office/drawing/2014/main" id="{5EC52CE9-F7F8-B041-9AE3-055EF5851FB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1443" y="2353099"/>
              <a:ext cx="315444" cy="330200"/>
            </a:xfrm>
            <a:prstGeom prst="rect">
              <a:avLst/>
            </a:prstGeom>
          </p:spPr>
        </p:pic>
        <p:pic>
          <p:nvPicPr>
            <p:cNvPr id="18" name="Graphic 17">
              <a:extLst>
                <a:ext uri="{FF2B5EF4-FFF2-40B4-BE49-F238E27FC236}">
                  <a16:creationId xmlns:a16="http://schemas.microsoft.com/office/drawing/2014/main" id="{28A579C1-4E6C-F044-B864-49CAC192E8B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0261" y="3795114"/>
              <a:ext cx="1117600" cy="1117600"/>
            </a:xfrm>
            <a:prstGeom prst="rect">
              <a:avLst/>
            </a:prstGeom>
          </p:spPr>
        </p:pic>
        <p:pic>
          <p:nvPicPr>
            <p:cNvPr id="19" name="Graphic 18">
              <a:extLst>
                <a:ext uri="{FF2B5EF4-FFF2-40B4-BE49-F238E27FC236}">
                  <a16:creationId xmlns:a16="http://schemas.microsoft.com/office/drawing/2014/main" id="{96106027-0DAA-B149-90DE-2A2D783EBC1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27482" y="3010359"/>
              <a:ext cx="996798" cy="996798"/>
            </a:xfrm>
            <a:prstGeom prst="rect">
              <a:avLst/>
            </a:prstGeom>
          </p:spPr>
        </p:pic>
        <p:cxnSp>
          <p:nvCxnSpPr>
            <p:cNvPr id="25" name="Straight Arrow Connector 38">
              <a:extLst>
                <a:ext uri="{FF2B5EF4-FFF2-40B4-BE49-F238E27FC236}">
                  <a16:creationId xmlns:a16="http://schemas.microsoft.com/office/drawing/2014/main" id="{764D56C3-11C6-2940-B741-D563B870C1E2}"/>
                </a:ext>
              </a:extLst>
            </p:cNvPr>
            <p:cNvCxnSpPr>
              <a:cxnSpLocks/>
              <a:stCxn id="18" idx="3"/>
            </p:cNvCxnSpPr>
            <p:nvPr/>
          </p:nvCxnSpPr>
          <p:spPr>
            <a:xfrm flipV="1">
              <a:off x="6677861" y="3789329"/>
              <a:ext cx="1274834" cy="564585"/>
            </a:xfrm>
            <a:prstGeom prst="bentConnector3">
              <a:avLst>
                <a:gd name="adj1" fmla="val 50000"/>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C573AE0-E83A-D544-9752-5BA1E803D5F6}"/>
                </a:ext>
              </a:extLst>
            </p:cNvPr>
            <p:cNvSpPr/>
            <p:nvPr/>
          </p:nvSpPr>
          <p:spPr>
            <a:xfrm>
              <a:off x="649842" y="2351569"/>
              <a:ext cx="2578062" cy="300413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5A6B86"/>
                  </a:solidFill>
                </a:rPr>
                <a:t>Corporate </a:t>
              </a:r>
            </a:p>
            <a:p>
              <a:pPr algn="l"/>
              <a:r>
                <a:rPr lang="en-US" dirty="0">
                  <a:solidFill>
                    <a:srgbClr val="5A6B86"/>
                  </a:solidFill>
                </a:rPr>
                <a:t>data center</a:t>
              </a:r>
            </a:p>
          </p:txBody>
        </p:sp>
        <p:pic>
          <p:nvPicPr>
            <p:cNvPr id="28" name="Graphic 27">
              <a:extLst>
                <a:ext uri="{FF2B5EF4-FFF2-40B4-BE49-F238E27FC236}">
                  <a16:creationId xmlns:a16="http://schemas.microsoft.com/office/drawing/2014/main" id="{6EBE8370-D213-364A-BFCC-3C0DD07E652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842" y="2351570"/>
              <a:ext cx="330200" cy="330200"/>
            </a:xfrm>
            <a:prstGeom prst="rect">
              <a:avLst/>
            </a:prstGeom>
          </p:spPr>
        </p:pic>
        <p:cxnSp>
          <p:nvCxnSpPr>
            <p:cNvPr id="21" name="Straight Arrow Connector 38">
              <a:extLst>
                <a:ext uri="{FF2B5EF4-FFF2-40B4-BE49-F238E27FC236}">
                  <a16:creationId xmlns:a16="http://schemas.microsoft.com/office/drawing/2014/main" id="{BE8A4305-36FD-FB42-BCE4-410C88DEAE2B}"/>
                </a:ext>
              </a:extLst>
            </p:cNvPr>
            <p:cNvCxnSpPr>
              <a:cxnSpLocks/>
            </p:cNvCxnSpPr>
            <p:nvPr/>
          </p:nvCxnSpPr>
          <p:spPr>
            <a:xfrm>
              <a:off x="2848806" y="3369817"/>
              <a:ext cx="5078676" cy="3651"/>
            </a:xfrm>
            <a:prstGeom prst="bentConnector3">
              <a:avLst>
                <a:gd name="adj1" fmla="val 50000"/>
              </a:avLst>
            </a:prstGeom>
            <a:ln w="28575">
              <a:solidFill>
                <a:schemeClr val="bg1">
                  <a:lumMod val="65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46FE2BC-C343-F343-8F13-D6883D1335C8}"/>
                </a:ext>
                <a:ext uri="{C183D7F6-B498-43B3-948B-1728B52AA6E4}">
                  <adec:decorative xmlns:adec="http://schemas.microsoft.com/office/drawing/2017/decorative" val="1"/>
                </a:ext>
              </a:extLst>
            </p:cNvPr>
            <p:cNvPicPr>
              <a:picLocks noChangeAspect="1"/>
            </p:cNvPicPr>
            <p:nvPr/>
          </p:nvPicPr>
          <p:blipFill rotWithShape="1">
            <a:blip r:embed="rId13"/>
            <a:srcRect l="13661" t="19929" r="10943" b="21280"/>
            <a:stretch/>
          </p:blipFill>
          <p:spPr>
            <a:xfrm>
              <a:off x="1071513" y="2968064"/>
              <a:ext cx="1777293" cy="1385850"/>
            </a:xfrm>
            <a:prstGeom prst="rect">
              <a:avLst/>
            </a:prstGeom>
          </p:spPr>
        </p:pic>
      </p:grpSp>
      <p:sp>
        <p:nvSpPr>
          <p:cNvPr id="3" name="Footer Placeholder 2">
            <a:extLst>
              <a:ext uri="{FF2B5EF4-FFF2-40B4-BE49-F238E27FC236}">
                <a16:creationId xmlns:a16="http://schemas.microsoft.com/office/drawing/2014/main" id="{BA9538B0-A8CC-5F4C-8DA1-3B98E771CF5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CBE2497-B01A-8740-AE8D-F21CC9604072}"/>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596471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AD0-CA6E-BD41-AE0A-DDCE5EB9647A}"/>
              </a:ext>
            </a:extLst>
          </p:cNvPr>
          <p:cNvSpPr>
            <a:spLocks noGrp="1"/>
          </p:cNvSpPr>
          <p:nvPr>
            <p:ph type="title"/>
          </p:nvPr>
        </p:nvSpPr>
        <p:spPr/>
        <p:txBody>
          <a:bodyPr/>
          <a:lstStyle/>
          <a:p>
            <a:r>
              <a:rPr lang="en-US" dirty="0"/>
              <a:t>Amazon S3 data consistency model</a:t>
            </a:r>
          </a:p>
        </p:txBody>
      </p:sp>
      <p:sp>
        <p:nvSpPr>
          <p:cNvPr id="3" name="Content Placeholder 2">
            <a:extLst>
              <a:ext uri="{FF2B5EF4-FFF2-40B4-BE49-F238E27FC236}">
                <a16:creationId xmlns:a16="http://schemas.microsoft.com/office/drawing/2014/main" id="{02F8329A-01C4-0F43-8136-D2D73B9778F1}"/>
              </a:ext>
            </a:extLst>
          </p:cNvPr>
          <p:cNvSpPr>
            <a:spLocks noGrp="1"/>
          </p:cNvSpPr>
          <p:nvPr>
            <p:ph idx="1"/>
          </p:nvPr>
        </p:nvSpPr>
        <p:spPr>
          <a:xfrm>
            <a:off x="419101" y="1528174"/>
            <a:ext cx="7098060" cy="4828175"/>
          </a:xfrm>
        </p:spPr>
        <p:txBody>
          <a:bodyPr/>
          <a:lstStyle/>
          <a:p>
            <a:r>
              <a:rPr lang="en-US" dirty="0"/>
              <a:t>Amazon S3 is </a:t>
            </a:r>
            <a:r>
              <a:rPr lang="en-US" b="1" dirty="0">
                <a:solidFill>
                  <a:schemeClr val="accent5"/>
                </a:solidFill>
              </a:rPr>
              <a:t>strongly consistent </a:t>
            </a:r>
            <a:r>
              <a:rPr lang="en-US" dirty="0"/>
              <a:t>for all new and existing </a:t>
            </a:r>
            <a:r>
              <a:rPr lang="en-US" i="1" dirty="0"/>
              <a:t>objects</a:t>
            </a:r>
            <a:r>
              <a:rPr lang="en-US" dirty="0"/>
              <a:t> in all Regions</a:t>
            </a:r>
          </a:p>
          <a:p>
            <a:endParaRPr lang="en-US" sz="1600" dirty="0"/>
          </a:p>
          <a:p>
            <a:pPr lvl="1"/>
            <a:r>
              <a:rPr lang="en-US" dirty="0"/>
              <a:t>Provides </a:t>
            </a:r>
            <a:r>
              <a:rPr lang="en-US" dirty="0">
                <a:solidFill>
                  <a:schemeClr val="accent5"/>
                </a:solidFill>
                <a:latin typeface="Amazon Ember" panose="02000000000000000000" pitchFamily="2" charset="0"/>
                <a:ea typeface="Amazon Ember" panose="02000000000000000000" pitchFamily="2" charset="0"/>
              </a:rPr>
              <a:t>read-after-write consistency</a:t>
            </a:r>
            <a:r>
              <a:rPr lang="en-US" dirty="0">
                <a:solidFill>
                  <a:schemeClr val="accent5"/>
                </a:solidFill>
              </a:rPr>
              <a:t> </a:t>
            </a:r>
            <a:r>
              <a:rPr lang="en-US" dirty="0"/>
              <a:t>for all </a:t>
            </a:r>
            <a:r>
              <a:rPr lang="en-US" dirty="0">
                <a:solidFill>
                  <a:schemeClr val="accent5"/>
                </a:solidFill>
                <a:latin typeface="Amazon Ember" panose="02000000000000000000" pitchFamily="2" charset="0"/>
                <a:ea typeface="Amazon Ember" panose="02000000000000000000" pitchFamily="2" charset="0"/>
              </a:rPr>
              <a:t>GET</a:t>
            </a:r>
            <a:r>
              <a:rPr lang="en-US" dirty="0"/>
              <a:t>, </a:t>
            </a:r>
            <a:r>
              <a:rPr lang="en-US" dirty="0">
                <a:solidFill>
                  <a:schemeClr val="accent5"/>
                </a:solidFill>
                <a:latin typeface="Amazon Ember" panose="02000000000000000000" pitchFamily="2" charset="0"/>
                <a:ea typeface="Amazon Ember" panose="02000000000000000000" pitchFamily="2" charset="0"/>
              </a:rPr>
              <a:t>LIST</a:t>
            </a:r>
            <a:r>
              <a:rPr lang="en-US" dirty="0"/>
              <a:t>, and </a:t>
            </a:r>
            <a:r>
              <a:rPr lang="en-US" dirty="0">
                <a:solidFill>
                  <a:schemeClr val="accent5"/>
                </a:solidFill>
                <a:latin typeface="Amazon Ember" panose="02000000000000000000" pitchFamily="2" charset="0"/>
                <a:ea typeface="Amazon Ember" panose="02000000000000000000" pitchFamily="2" charset="0"/>
              </a:rPr>
              <a:t>PUT</a:t>
            </a:r>
            <a:r>
              <a:rPr lang="en-US" dirty="0"/>
              <a:t> operations on objects in S3 buckets</a:t>
            </a:r>
            <a:br>
              <a:rPr lang="en-US" dirty="0"/>
            </a:br>
            <a:endParaRPr lang="en-US" dirty="0"/>
          </a:p>
          <a:p>
            <a:pPr lvl="1"/>
            <a:r>
              <a:rPr lang="en-US" dirty="0"/>
              <a:t>The consistency model offers an advantage for big data workloads</a:t>
            </a:r>
          </a:p>
          <a:p>
            <a:pPr lvl="1"/>
            <a:endParaRPr lang="en-US" dirty="0"/>
          </a:p>
          <a:p>
            <a:r>
              <a:rPr lang="en-US" dirty="0"/>
              <a:t>Bucket configurations have an eventually consistent model</a:t>
            </a:r>
          </a:p>
          <a:p>
            <a:pPr marL="457200" lvl="1" indent="0">
              <a:buNone/>
            </a:pPr>
            <a:endParaRPr lang="en-US" dirty="0"/>
          </a:p>
          <a:p>
            <a:pPr marL="0" indent="0">
              <a:buNone/>
            </a:pPr>
            <a:endParaRPr lang="en-US" dirty="0"/>
          </a:p>
        </p:txBody>
      </p:sp>
      <p:grpSp>
        <p:nvGrpSpPr>
          <p:cNvPr id="6" name="Group 5" descr="graphic shows how a new object uploaded to S3 (as version 1). Any immediate read back of that object will consistely be v1 (which confirms read-after-write consistency for PUTS of new objects).">
            <a:extLst>
              <a:ext uri="{FF2B5EF4-FFF2-40B4-BE49-F238E27FC236}">
                <a16:creationId xmlns:a16="http://schemas.microsoft.com/office/drawing/2014/main" id="{2473433F-3423-9042-8C47-217E153A4463}"/>
              </a:ext>
            </a:extLst>
          </p:cNvPr>
          <p:cNvGrpSpPr/>
          <p:nvPr/>
        </p:nvGrpSpPr>
        <p:grpSpPr>
          <a:xfrm>
            <a:off x="7517161" y="2739676"/>
            <a:ext cx="4356307" cy="1716242"/>
            <a:chOff x="7633924" y="1432379"/>
            <a:chExt cx="4356307" cy="1716242"/>
          </a:xfrm>
        </p:grpSpPr>
        <p:pic>
          <p:nvPicPr>
            <p:cNvPr id="8" name="Graphic 7">
              <a:extLst>
                <a:ext uri="{FF2B5EF4-FFF2-40B4-BE49-F238E27FC236}">
                  <a16:creationId xmlns:a16="http://schemas.microsoft.com/office/drawing/2014/main" id="{7005EC65-B694-5B44-B9F0-0C29A1623A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3924" y="1836842"/>
              <a:ext cx="721113" cy="721113"/>
            </a:xfrm>
            <a:prstGeom prst="rect">
              <a:avLst/>
            </a:prstGeom>
          </p:spPr>
        </p:pic>
        <p:pic>
          <p:nvPicPr>
            <p:cNvPr id="9" name="Graphic 8">
              <a:extLst>
                <a:ext uri="{FF2B5EF4-FFF2-40B4-BE49-F238E27FC236}">
                  <a16:creationId xmlns:a16="http://schemas.microsoft.com/office/drawing/2014/main" id="{DC6D8AC2-DBA7-4F40-B43E-EF5CBFF5814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009" y="1800586"/>
              <a:ext cx="768145" cy="768145"/>
            </a:xfrm>
            <a:prstGeom prst="rect">
              <a:avLst/>
            </a:prstGeom>
          </p:spPr>
        </p:pic>
        <p:cxnSp>
          <p:nvCxnSpPr>
            <p:cNvPr id="11" name="Straight Arrow Connector 10">
              <a:extLst>
                <a:ext uri="{FF2B5EF4-FFF2-40B4-BE49-F238E27FC236}">
                  <a16:creationId xmlns:a16="http://schemas.microsoft.com/office/drawing/2014/main" id="{136CDEBB-5314-484F-85EF-4807D42A4466}"/>
                </a:ext>
              </a:extLst>
            </p:cNvPr>
            <p:cNvCxnSpPr>
              <a:cxnSpLocks/>
            </p:cNvCxnSpPr>
            <p:nvPr/>
          </p:nvCxnSpPr>
          <p:spPr>
            <a:xfrm>
              <a:off x="8374165" y="2074975"/>
              <a:ext cx="25199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2E73D3-7231-E344-A540-809604476C14}"/>
                </a:ext>
              </a:extLst>
            </p:cNvPr>
            <p:cNvCxnSpPr>
              <a:cxnSpLocks/>
            </p:cNvCxnSpPr>
            <p:nvPr/>
          </p:nvCxnSpPr>
          <p:spPr>
            <a:xfrm flipH="1">
              <a:off x="8408825" y="2348212"/>
              <a:ext cx="25239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3AE39A-4769-E446-8380-DC04214BC47E}"/>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18650" y="1528175"/>
              <a:ext cx="507749" cy="656484"/>
            </a:xfrm>
            <a:prstGeom prst="rect">
              <a:avLst/>
            </a:prstGeom>
          </p:spPr>
        </p:pic>
        <p:pic>
          <p:nvPicPr>
            <p:cNvPr id="16" name="Picture 15">
              <a:extLst>
                <a:ext uri="{FF2B5EF4-FFF2-40B4-BE49-F238E27FC236}">
                  <a16:creationId xmlns:a16="http://schemas.microsoft.com/office/drawing/2014/main" id="{3EB486B6-C84A-A745-94C8-6ADED2EAD633}"/>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09009" y="2175140"/>
              <a:ext cx="507749" cy="656484"/>
            </a:xfrm>
            <a:prstGeom prst="rect">
              <a:avLst/>
            </a:prstGeom>
          </p:spPr>
        </p:pic>
        <p:sp>
          <p:nvSpPr>
            <p:cNvPr id="17" name="TextBox 16">
              <a:extLst>
                <a:ext uri="{FF2B5EF4-FFF2-40B4-BE49-F238E27FC236}">
                  <a16:creationId xmlns:a16="http://schemas.microsoft.com/office/drawing/2014/main" id="{C47C2896-6B0C-024F-9021-5F5B4E83B36E}"/>
                </a:ext>
              </a:extLst>
            </p:cNvPr>
            <p:cNvSpPr txBox="1"/>
            <p:nvPr/>
          </p:nvSpPr>
          <p:spPr>
            <a:xfrm>
              <a:off x="10843165" y="2563846"/>
              <a:ext cx="1147066" cy="584775"/>
            </a:xfrm>
            <a:prstGeom prst="rect">
              <a:avLst/>
            </a:prstGeom>
            <a:noFill/>
          </p:spPr>
          <p:txBody>
            <a:bodyPr wrap="square" rtlCol="0">
              <a:spAutoFit/>
            </a:bodyPr>
            <a:lstStyle/>
            <a:p>
              <a:pPr algn="ctr"/>
              <a:r>
                <a:rPr lang="en-US" sz="1600" dirty="0"/>
                <a:t>Amazon S3 bucket</a:t>
              </a:r>
            </a:p>
          </p:txBody>
        </p:sp>
        <p:sp>
          <p:nvSpPr>
            <p:cNvPr id="19" name="Rectangle 18">
              <a:extLst>
                <a:ext uri="{FF2B5EF4-FFF2-40B4-BE49-F238E27FC236}">
                  <a16:creationId xmlns:a16="http://schemas.microsoft.com/office/drawing/2014/main" id="{A9DE2F68-45FF-4E4B-82AD-274EAAF7E7CD}"/>
                </a:ext>
              </a:extLst>
            </p:cNvPr>
            <p:cNvSpPr/>
            <p:nvPr/>
          </p:nvSpPr>
          <p:spPr>
            <a:xfrm>
              <a:off x="8558041" y="1432379"/>
              <a:ext cx="1214484" cy="27089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Object</a:t>
              </a:r>
            </a:p>
          </p:txBody>
        </p:sp>
        <p:sp>
          <p:nvSpPr>
            <p:cNvPr id="20" name="Rectangle 19">
              <a:extLst>
                <a:ext uri="{FF2B5EF4-FFF2-40B4-BE49-F238E27FC236}">
                  <a16:creationId xmlns:a16="http://schemas.microsoft.com/office/drawing/2014/main" id="{649DFA9B-3C8C-B040-AE85-9200F265217A}"/>
                </a:ext>
              </a:extLst>
            </p:cNvPr>
            <p:cNvSpPr/>
            <p:nvPr/>
          </p:nvSpPr>
          <p:spPr>
            <a:xfrm>
              <a:off x="9847086" y="1753340"/>
              <a:ext cx="908485" cy="24974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version</a:t>
              </a:r>
            </a:p>
          </p:txBody>
        </p:sp>
        <p:sp>
          <p:nvSpPr>
            <p:cNvPr id="21" name="Rectangle 20">
              <a:extLst>
                <a:ext uri="{FF2B5EF4-FFF2-40B4-BE49-F238E27FC236}">
                  <a16:creationId xmlns:a16="http://schemas.microsoft.com/office/drawing/2014/main" id="{FF5FC632-47B2-AB41-8340-ED4AEDC6D57A}"/>
                </a:ext>
              </a:extLst>
            </p:cNvPr>
            <p:cNvSpPr/>
            <p:nvPr/>
          </p:nvSpPr>
          <p:spPr>
            <a:xfrm>
              <a:off x="9800190" y="2537738"/>
              <a:ext cx="996541" cy="4323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same</a:t>
              </a:r>
            </a:p>
            <a:p>
              <a:pPr algn="ctr"/>
              <a:r>
                <a:rPr lang="en-US" sz="1600" dirty="0"/>
                <a:t>version</a:t>
              </a:r>
            </a:p>
          </p:txBody>
        </p:sp>
        <p:sp>
          <p:nvSpPr>
            <p:cNvPr id="22" name="TextBox 21">
              <a:extLst>
                <a:ext uri="{FF2B5EF4-FFF2-40B4-BE49-F238E27FC236}">
                  <a16:creationId xmlns:a16="http://schemas.microsoft.com/office/drawing/2014/main" id="{78D89F05-3B28-CC40-B214-5E151BCAACF3}"/>
                </a:ext>
              </a:extLst>
            </p:cNvPr>
            <p:cNvSpPr txBox="1"/>
            <p:nvPr/>
          </p:nvSpPr>
          <p:spPr>
            <a:xfrm>
              <a:off x="9009210" y="1761053"/>
              <a:ext cx="55976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PUT</a:t>
              </a:r>
            </a:p>
          </p:txBody>
        </p:sp>
        <p:sp>
          <p:nvSpPr>
            <p:cNvPr id="25" name="TextBox 24">
              <a:extLst>
                <a:ext uri="{FF2B5EF4-FFF2-40B4-BE49-F238E27FC236}">
                  <a16:creationId xmlns:a16="http://schemas.microsoft.com/office/drawing/2014/main" id="{9981BD53-00C5-4043-BD65-3D931F3927E2}"/>
                </a:ext>
              </a:extLst>
            </p:cNvPr>
            <p:cNvSpPr txBox="1"/>
            <p:nvPr/>
          </p:nvSpPr>
          <p:spPr>
            <a:xfrm>
              <a:off x="8408825" y="2390616"/>
              <a:ext cx="1637996"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Read (even if immediate)</a:t>
              </a:r>
            </a:p>
          </p:txBody>
        </p:sp>
      </p:grpSp>
      <p:sp>
        <p:nvSpPr>
          <p:cNvPr id="4" name="Footer Placeholder 3">
            <a:extLst>
              <a:ext uri="{FF2B5EF4-FFF2-40B4-BE49-F238E27FC236}">
                <a16:creationId xmlns:a16="http://schemas.microsoft.com/office/drawing/2014/main" id="{28C0B139-A523-8E45-8FB5-4159F4847B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35283197-5444-2745-BA3C-3269878B54E4}"/>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321162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200" dirty="0"/>
              <a:t>Buckets must have a </a:t>
            </a:r>
            <a:r>
              <a:rPr lang="en-US" sz="2200" dirty="0">
                <a:solidFill>
                  <a:schemeClr val="accent5"/>
                </a:solidFill>
                <a:latin typeface="Amazon Ember" panose="02000000000000000000" pitchFamily="2" charset="0"/>
                <a:ea typeface="Amazon Ember" panose="02000000000000000000" pitchFamily="2" charset="0"/>
              </a:rPr>
              <a:t>globally unique name </a:t>
            </a:r>
            <a:r>
              <a:rPr lang="en-US" sz="2200" dirty="0"/>
              <a:t>and are defined at the Region level</a:t>
            </a:r>
          </a:p>
          <a:p>
            <a:r>
              <a:rPr lang="en-US" sz="2200" dirty="0"/>
              <a:t>Buckets are </a:t>
            </a:r>
            <a:r>
              <a:rPr lang="en-US" sz="2200" dirty="0">
                <a:solidFill>
                  <a:schemeClr val="accent5"/>
                </a:solidFill>
                <a:latin typeface="Amazon Ember" panose="02000000000000000000" pitchFamily="2" charset="0"/>
                <a:ea typeface="Amazon Ember" panose="02000000000000000000" pitchFamily="2" charset="0"/>
              </a:rPr>
              <a:t>private</a:t>
            </a:r>
            <a:r>
              <a:rPr lang="en-US" sz="2200" dirty="0"/>
              <a:t> and protected by default</a:t>
            </a:r>
          </a:p>
          <a:p>
            <a:r>
              <a:rPr lang="en-US" sz="2200" dirty="0"/>
              <a:t>Amazon S3 security can be configured with IAM policies, bucket policies, access control lists, S3 access points, and presigned URLs</a:t>
            </a:r>
          </a:p>
          <a:p>
            <a:r>
              <a:rPr lang="en-US" sz="2200" dirty="0">
                <a:latin typeface="+mn-lt"/>
                <a:ea typeface="Amazon Ember" panose="02000000000000000000" pitchFamily="2" charset="0"/>
              </a:rPr>
              <a:t>Amazon S3 is</a:t>
            </a:r>
            <a:r>
              <a:rPr lang="en-US" sz="2200" dirty="0">
                <a:latin typeface="Amazon Ember" panose="02000000000000000000" pitchFamily="2" charset="0"/>
                <a:ea typeface="Amazon Ember" panose="02000000000000000000" pitchFamily="2" charset="0"/>
              </a:rPr>
              <a:t> </a:t>
            </a:r>
            <a:r>
              <a:rPr lang="en-US" sz="2200" dirty="0">
                <a:solidFill>
                  <a:schemeClr val="accent5"/>
                </a:solidFill>
                <a:latin typeface="Amazon Ember" panose="02000000000000000000" pitchFamily="2" charset="0"/>
                <a:ea typeface="Amazon Ember" panose="02000000000000000000" pitchFamily="2" charset="0"/>
              </a:rPr>
              <a:t>strongly consistent </a:t>
            </a:r>
            <a:r>
              <a:rPr lang="en-US" sz="2200" dirty="0">
                <a:latin typeface="+mn-lt"/>
                <a:ea typeface="Amazon Ember" panose="02000000000000000000" pitchFamily="2" charset="0"/>
              </a:rPr>
              <a:t>for all new and existing objects in all Regions</a:t>
            </a:r>
          </a:p>
          <a:p>
            <a:r>
              <a:rPr lang="en-US" sz="2200" dirty="0">
                <a:solidFill>
                  <a:schemeClr val="accent5"/>
                </a:solidFill>
                <a:latin typeface="Amazon Ember" panose="02000000000000000000" pitchFamily="2" charset="0"/>
                <a:ea typeface="Amazon Ember" panose="02000000000000000000" pitchFamily="2" charset="0"/>
              </a:rPr>
              <a:t>5 TB </a:t>
            </a:r>
            <a:r>
              <a:rPr lang="en-US" sz="2200" dirty="0"/>
              <a:t>is the maximum size of a single object</a:t>
            </a:r>
          </a:p>
          <a:p>
            <a:r>
              <a:rPr lang="en-US" sz="2200" dirty="0"/>
              <a:t>Amazon S3 is often used as a data store for computation and analytics, and as a backup and archive service for critical data</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3016794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96114"/>
            <a:ext cx="11353800" cy="474119"/>
          </a:xfrm>
        </p:spPr>
        <p:txBody>
          <a:bodyPr>
            <a:noAutofit/>
          </a:bodyPr>
          <a:lstStyle/>
          <a:p>
            <a:r>
              <a:rPr lang="en-US" sz="3600" dirty="0">
                <a:latin typeface="+mj-lt"/>
              </a:rPr>
              <a:t>Section 3: Storing data in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latin typeface="Amazon Ember" panose="02000000000000000000" pitchFamily="2" charset="0"/>
                <a:ea typeface="Amazon Ember" panose="02000000000000000000" pitchFamily="2" charset="0"/>
              </a:rPr>
              <a:t>Module 3: Adding a Storage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782343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9108431" cy="779463"/>
          </a:xfrm>
        </p:spPr>
        <p:txBody>
          <a:bodyPr>
            <a:normAutofit fontScale="90000"/>
          </a:bodyPr>
          <a:lstStyle/>
          <a:p>
            <a:r>
              <a:rPr lang="en-US" dirty="0"/>
              <a:t>Amazon S3 and Amazon S3 Glacier storage classes </a:t>
            </a:r>
          </a:p>
        </p:txBody>
      </p:sp>
      <p:sp>
        <p:nvSpPr>
          <p:cNvPr id="36" name="Rectangle 35">
            <a:extLst>
              <a:ext uri="{FF2B5EF4-FFF2-40B4-BE49-F238E27FC236}">
                <a16:creationId xmlns:a16="http://schemas.microsoft.com/office/drawing/2014/main" id="{27E5A277-3D40-A646-9B35-D49FC96B8865}"/>
              </a:ext>
              <a:ext uri="{C183D7F6-B498-43B3-948B-1728B52AA6E4}">
                <adec:decorative xmlns:adec="http://schemas.microsoft.com/office/drawing/2017/decorative" val="1"/>
              </a:ext>
            </a:extLst>
          </p:cNvPr>
          <p:cNvSpPr/>
          <p:nvPr/>
        </p:nvSpPr>
        <p:spPr>
          <a:xfrm>
            <a:off x="7777045" y="1229159"/>
            <a:ext cx="4145569" cy="1825840"/>
          </a:xfrm>
          <a:prstGeom prst="rect">
            <a:avLst/>
          </a:prstGeom>
          <a:solidFill>
            <a:schemeClr val="accent5">
              <a:lumMod val="20000"/>
              <a:lumOff val="80000"/>
            </a:schemeClr>
          </a:solidFill>
          <a:ln w="57150">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n>
                <a:solidFill>
                  <a:schemeClr val="accent5"/>
                </a:solidFill>
              </a:ln>
            </a:endParaRPr>
          </a:p>
        </p:txBody>
      </p:sp>
      <p:grpSp>
        <p:nvGrpSpPr>
          <p:cNvPr id="27" name="Group 26">
            <a:extLst>
              <a:ext uri="{FF2B5EF4-FFF2-40B4-BE49-F238E27FC236}">
                <a16:creationId xmlns:a16="http://schemas.microsoft.com/office/drawing/2014/main" id="{0562E059-350B-0B4A-BCB4-C04AF7FE9328}"/>
              </a:ext>
              <a:ext uri="{C183D7F6-B498-43B3-948B-1728B52AA6E4}">
                <adec:decorative xmlns:adec="http://schemas.microsoft.com/office/drawing/2017/decorative" val="1"/>
              </a:ext>
            </a:extLst>
          </p:cNvPr>
          <p:cNvGrpSpPr/>
          <p:nvPr/>
        </p:nvGrpSpPr>
        <p:grpSpPr>
          <a:xfrm>
            <a:off x="442452" y="1651819"/>
            <a:ext cx="3224784" cy="4332768"/>
            <a:chOff x="442452" y="1651819"/>
            <a:chExt cx="3224784" cy="4332768"/>
          </a:xfrm>
        </p:grpSpPr>
        <p:pic>
          <p:nvPicPr>
            <p:cNvPr id="41" name="Picture 40">
              <a:extLst>
                <a:ext uri="{FF2B5EF4-FFF2-40B4-BE49-F238E27FC236}">
                  <a16:creationId xmlns:a16="http://schemas.microsoft.com/office/drawing/2014/main" id="{C920DC1B-9673-C34E-ABBA-AD003F38C64C}"/>
                </a:ext>
                <a:ext uri="{C183D7F6-B498-43B3-948B-1728B52AA6E4}">
                  <adec:decorative xmlns:adec="http://schemas.microsoft.com/office/drawing/2017/decorative" val="1"/>
                </a:ext>
              </a:extLst>
            </p:cNvPr>
            <p:cNvPicPr>
              <a:picLocks noChangeAspect="1"/>
            </p:cNvPicPr>
            <p:nvPr/>
          </p:nvPicPr>
          <p:blipFill rotWithShape="1">
            <a:blip r:embed="rId4">
              <a:alphaModFix amt="60000"/>
            </a:blip>
            <a:srcRect l="19631" t="35189" r="20101" b="24101"/>
            <a:stretch/>
          </p:blipFill>
          <p:spPr>
            <a:xfrm>
              <a:off x="556844" y="2162543"/>
              <a:ext cx="2029183" cy="1987377"/>
            </a:xfrm>
            <a:prstGeom prst="rect">
              <a:avLst/>
            </a:prstGeom>
          </p:spPr>
        </p:pic>
        <p:pic>
          <p:nvPicPr>
            <p:cNvPr id="30" name="Picture 29">
              <a:extLst>
                <a:ext uri="{FF2B5EF4-FFF2-40B4-BE49-F238E27FC236}">
                  <a16:creationId xmlns:a16="http://schemas.microsoft.com/office/drawing/2014/main" id="{2ACF9862-9903-2446-BEEB-521F46F49A54}"/>
                </a:ext>
                <a:ext uri="{C183D7F6-B498-43B3-948B-1728B52AA6E4}">
                  <adec:decorative xmlns:adec="http://schemas.microsoft.com/office/drawing/2017/decorative" val="1"/>
                </a:ext>
              </a:extLst>
            </p:cNvPr>
            <p:cNvPicPr>
              <a:picLocks noChangeAspect="1"/>
            </p:cNvPicPr>
            <p:nvPr/>
          </p:nvPicPr>
          <p:blipFill rotWithShape="1">
            <a:blip r:embed="rId4">
              <a:alphaModFix amt="60000"/>
            </a:blip>
            <a:srcRect l="19631" t="35189" r="20101" b="24101"/>
            <a:stretch/>
          </p:blipFill>
          <p:spPr>
            <a:xfrm>
              <a:off x="545123" y="4036883"/>
              <a:ext cx="2029183" cy="1947704"/>
            </a:xfrm>
            <a:prstGeom prst="rect">
              <a:avLst/>
            </a:prstGeom>
          </p:spPr>
        </p:pic>
        <p:sp>
          <p:nvSpPr>
            <p:cNvPr id="23" name="Rounded Rectangle 22">
              <a:extLst>
                <a:ext uri="{FF2B5EF4-FFF2-40B4-BE49-F238E27FC236}">
                  <a16:creationId xmlns:a16="http://schemas.microsoft.com/office/drawing/2014/main" id="{FFCDC0CC-037B-C649-8F8D-F87624CE6F66}"/>
                </a:ext>
                <a:ext uri="{C183D7F6-B498-43B3-948B-1728B52AA6E4}">
                  <adec:decorative xmlns:adec="http://schemas.microsoft.com/office/drawing/2017/decorative" val="1"/>
                </a:ext>
              </a:extLst>
            </p:cNvPr>
            <p:cNvSpPr/>
            <p:nvPr/>
          </p:nvSpPr>
          <p:spPr>
            <a:xfrm>
              <a:off x="3275430" y="5392210"/>
              <a:ext cx="353757" cy="353757"/>
            </a:xfrm>
            <a:prstGeom prst="roundRect">
              <a:avLst/>
            </a:prstGeom>
            <a:solidFill>
              <a:schemeClr val="accent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25" name="Rounded Rectangle 24">
              <a:extLst>
                <a:ext uri="{FF2B5EF4-FFF2-40B4-BE49-F238E27FC236}">
                  <a16:creationId xmlns:a16="http://schemas.microsoft.com/office/drawing/2014/main" id="{A6AEF316-BABE-C145-AADC-F184863B4140}"/>
                </a:ext>
                <a:ext uri="{C183D7F6-B498-43B3-948B-1728B52AA6E4}">
                  <adec:decorative xmlns:adec="http://schemas.microsoft.com/office/drawing/2017/decorative" val="1"/>
                </a:ext>
              </a:extLst>
            </p:cNvPr>
            <p:cNvSpPr/>
            <p:nvPr/>
          </p:nvSpPr>
          <p:spPr>
            <a:xfrm>
              <a:off x="3313479" y="2365053"/>
              <a:ext cx="353757" cy="353757"/>
            </a:xfrm>
            <a:prstGeom prst="roundRect">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26" name="Rounded Rectangle 25">
              <a:extLst>
                <a:ext uri="{FF2B5EF4-FFF2-40B4-BE49-F238E27FC236}">
                  <a16:creationId xmlns:a16="http://schemas.microsoft.com/office/drawing/2014/main" id="{8343A783-FB3A-B64C-8B24-30911C19B7DB}"/>
                </a:ext>
                <a:ext uri="{C183D7F6-B498-43B3-948B-1728B52AA6E4}">
                  <adec:decorative xmlns:adec="http://schemas.microsoft.com/office/drawing/2017/decorative" val="1"/>
                </a:ext>
              </a:extLst>
            </p:cNvPr>
            <p:cNvSpPr/>
            <p:nvPr/>
          </p:nvSpPr>
          <p:spPr>
            <a:xfrm>
              <a:off x="3275430" y="4406275"/>
              <a:ext cx="353757" cy="353757"/>
            </a:xfrm>
            <a:prstGeom prst="round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4" name="Rounded Rectangle 33">
              <a:extLst>
                <a:ext uri="{FF2B5EF4-FFF2-40B4-BE49-F238E27FC236}">
                  <a16:creationId xmlns:a16="http://schemas.microsoft.com/office/drawing/2014/main" id="{BE8EBF23-8BFB-BD46-AF39-A663F30B971F}"/>
                </a:ext>
                <a:ext uri="{C183D7F6-B498-43B3-948B-1728B52AA6E4}">
                  <adec:decorative xmlns:adec="http://schemas.microsoft.com/office/drawing/2017/decorative" val="1"/>
                </a:ext>
              </a:extLst>
            </p:cNvPr>
            <p:cNvSpPr/>
            <p:nvPr/>
          </p:nvSpPr>
          <p:spPr>
            <a:xfrm>
              <a:off x="3275431" y="3389113"/>
              <a:ext cx="353757" cy="353757"/>
            </a:xfrm>
            <a:prstGeom prst="round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nvGrpSpPr>
            <p:cNvPr id="10" name="Group 9">
              <a:extLst>
                <a:ext uri="{C183D7F6-B498-43B3-948B-1728B52AA6E4}">
                  <adec:decorative xmlns:adec="http://schemas.microsoft.com/office/drawing/2017/decorative" val="1"/>
                </a:ext>
              </a:extLst>
            </p:cNvPr>
            <p:cNvGrpSpPr/>
            <p:nvPr/>
          </p:nvGrpSpPr>
          <p:grpSpPr>
            <a:xfrm>
              <a:off x="865514" y="5156431"/>
              <a:ext cx="1564228" cy="676884"/>
              <a:chOff x="970937" y="5456581"/>
              <a:chExt cx="1564228" cy="676884"/>
            </a:xfrm>
            <a:solidFill>
              <a:schemeClr val="accent2"/>
            </a:solidFill>
          </p:grpSpPr>
          <p:sp>
            <p:nvSpPr>
              <p:cNvPr id="17" name="Rounded Rectangle 16">
                <a:extLst>
                  <a:ext uri="{FF2B5EF4-FFF2-40B4-BE49-F238E27FC236}">
                    <a16:creationId xmlns:a16="http://schemas.microsoft.com/office/drawing/2014/main" id="{77B30722-3C78-2E47-A478-45AA5842812C}"/>
                  </a:ext>
                </a:extLst>
              </p:cNvPr>
              <p:cNvSpPr/>
              <p:nvPr/>
            </p:nvSpPr>
            <p:spPr>
              <a:xfrm>
                <a:off x="970937" y="5456581"/>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8" name="Rounded Rectangle 17">
                <a:extLst>
                  <a:ext uri="{FF2B5EF4-FFF2-40B4-BE49-F238E27FC236}">
                    <a16:creationId xmlns:a16="http://schemas.microsoft.com/office/drawing/2014/main" id="{2598EB15-B116-4840-AE03-581C71A9DC32}"/>
                  </a:ext>
                </a:extLst>
              </p:cNvPr>
              <p:cNvSpPr/>
              <p:nvPr/>
            </p:nvSpPr>
            <p:spPr>
              <a:xfrm>
                <a:off x="1861171" y="5459471"/>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grpSp>
          <p:nvGrpSpPr>
            <p:cNvPr id="5" name="Group 4">
              <a:extLst>
                <a:ext uri="{C183D7F6-B498-43B3-948B-1728B52AA6E4}">
                  <adec:decorative xmlns:adec="http://schemas.microsoft.com/office/drawing/2017/decorative" val="1"/>
                </a:ext>
              </a:extLst>
            </p:cNvPr>
            <p:cNvGrpSpPr/>
            <p:nvPr/>
          </p:nvGrpSpPr>
          <p:grpSpPr>
            <a:xfrm>
              <a:off x="830344" y="3196142"/>
              <a:ext cx="1564228" cy="673994"/>
              <a:chOff x="966242" y="3390782"/>
              <a:chExt cx="1564228" cy="673994"/>
            </a:xfrm>
            <a:solidFill>
              <a:schemeClr val="accent5"/>
            </a:solidFill>
          </p:grpSpPr>
          <p:sp>
            <p:nvSpPr>
              <p:cNvPr id="7" name="Rounded Rectangle 6">
                <a:extLst>
                  <a:ext uri="{FF2B5EF4-FFF2-40B4-BE49-F238E27FC236}">
                    <a16:creationId xmlns:a16="http://schemas.microsoft.com/office/drawing/2014/main" id="{33BFFD2D-F0F1-654B-AD2A-C3488F38A956}"/>
                  </a:ext>
                </a:extLst>
              </p:cNvPr>
              <p:cNvSpPr/>
              <p:nvPr/>
            </p:nvSpPr>
            <p:spPr>
              <a:xfrm>
                <a:off x="966242" y="3390782"/>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797A"/>
                  </a:solidFill>
                </a:endParaRPr>
              </a:p>
            </p:txBody>
          </p:sp>
          <p:sp>
            <p:nvSpPr>
              <p:cNvPr id="8" name="Rounded Rectangle 7">
                <a:extLst>
                  <a:ext uri="{FF2B5EF4-FFF2-40B4-BE49-F238E27FC236}">
                    <a16:creationId xmlns:a16="http://schemas.microsoft.com/office/drawing/2014/main" id="{1249290C-D166-344C-915F-B92DE91888A2}"/>
                  </a:ext>
                </a:extLst>
              </p:cNvPr>
              <p:cNvSpPr/>
              <p:nvPr/>
            </p:nvSpPr>
            <p:spPr>
              <a:xfrm>
                <a:off x="1856476" y="3390782"/>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797A"/>
                  </a:solidFill>
                </a:endParaRPr>
              </a:p>
            </p:txBody>
          </p:sp>
        </p:grpSp>
        <p:grpSp>
          <p:nvGrpSpPr>
            <p:cNvPr id="3" name="Group 2">
              <a:extLst>
                <a:ext uri="{C183D7F6-B498-43B3-948B-1728B52AA6E4}">
                  <adec:decorative xmlns:adec="http://schemas.microsoft.com/office/drawing/2017/decorative" val="1"/>
                </a:ext>
              </a:extLst>
            </p:cNvPr>
            <p:cNvGrpSpPr/>
            <p:nvPr/>
          </p:nvGrpSpPr>
          <p:grpSpPr>
            <a:xfrm>
              <a:off x="830344" y="2202942"/>
              <a:ext cx="1564228" cy="673994"/>
              <a:chOff x="975633" y="2309657"/>
              <a:chExt cx="1564228" cy="673994"/>
            </a:xfrm>
            <a:solidFill>
              <a:schemeClr val="accent6">
                <a:lumMod val="60000"/>
                <a:lumOff val="40000"/>
              </a:schemeClr>
            </a:solidFill>
          </p:grpSpPr>
          <p:sp>
            <p:nvSpPr>
              <p:cNvPr id="19" name="Rounded Rectangle 18">
                <a:extLst>
                  <a:ext uri="{FF2B5EF4-FFF2-40B4-BE49-F238E27FC236}">
                    <a16:creationId xmlns:a16="http://schemas.microsoft.com/office/drawing/2014/main" id="{9A08CC31-7DE6-E848-9009-5CDBB84C9645}"/>
                  </a:ext>
                </a:extLst>
              </p:cNvPr>
              <p:cNvSpPr/>
              <p:nvPr/>
            </p:nvSpPr>
            <p:spPr>
              <a:xfrm>
                <a:off x="975633" y="2309657"/>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20" name="Rounded Rectangle 19">
                <a:extLst>
                  <a:ext uri="{FF2B5EF4-FFF2-40B4-BE49-F238E27FC236}">
                    <a16:creationId xmlns:a16="http://schemas.microsoft.com/office/drawing/2014/main" id="{686059E7-7029-DD49-B9CC-624B753A624B}"/>
                  </a:ext>
                </a:extLst>
              </p:cNvPr>
              <p:cNvSpPr/>
              <p:nvPr/>
            </p:nvSpPr>
            <p:spPr>
              <a:xfrm>
                <a:off x="1865867" y="2309657"/>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grpSp>
          <p:nvGrpSpPr>
            <p:cNvPr id="9" name="Group 8">
              <a:extLst>
                <a:ext uri="{C183D7F6-B498-43B3-948B-1728B52AA6E4}">
                  <adec:decorative xmlns:adec="http://schemas.microsoft.com/office/drawing/2017/decorative" val="1"/>
                </a:ext>
              </a:extLst>
            </p:cNvPr>
            <p:cNvGrpSpPr/>
            <p:nvPr/>
          </p:nvGrpSpPr>
          <p:grpSpPr>
            <a:xfrm>
              <a:off x="847929" y="4174873"/>
              <a:ext cx="1564228" cy="676884"/>
              <a:chOff x="970937" y="4475023"/>
              <a:chExt cx="1564228" cy="676884"/>
            </a:xfrm>
            <a:solidFill>
              <a:schemeClr val="tx2"/>
            </a:solidFill>
          </p:grpSpPr>
          <p:sp>
            <p:nvSpPr>
              <p:cNvPr id="15" name="Rounded Rectangle 14">
                <a:extLst>
                  <a:ext uri="{FF2B5EF4-FFF2-40B4-BE49-F238E27FC236}">
                    <a16:creationId xmlns:a16="http://schemas.microsoft.com/office/drawing/2014/main" id="{924CE532-4446-7340-AD72-1CD05401ABEE}"/>
                  </a:ext>
                </a:extLst>
              </p:cNvPr>
              <p:cNvSpPr/>
              <p:nvPr/>
            </p:nvSpPr>
            <p:spPr>
              <a:xfrm>
                <a:off x="970937" y="4475023"/>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6" name="Rounded Rectangle 15">
                <a:extLst>
                  <a:ext uri="{FF2B5EF4-FFF2-40B4-BE49-F238E27FC236}">
                    <a16:creationId xmlns:a16="http://schemas.microsoft.com/office/drawing/2014/main" id="{C2CAF0BF-EC96-F640-B842-8CDECD521455}"/>
                  </a:ext>
                </a:extLst>
              </p:cNvPr>
              <p:cNvSpPr/>
              <p:nvPr/>
            </p:nvSpPr>
            <p:spPr>
              <a:xfrm>
                <a:off x="1861171" y="4477913"/>
                <a:ext cx="673994" cy="673994"/>
              </a:xfrm>
              <a:prstGeom prst="round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sp>
          <p:nvSpPr>
            <p:cNvPr id="6" name="TextBox 5">
              <a:extLst>
                <a:ext uri="{FF2B5EF4-FFF2-40B4-BE49-F238E27FC236}">
                  <a16:creationId xmlns:a16="http://schemas.microsoft.com/office/drawing/2014/main" id="{8B9B1CB6-4866-3F42-BAF6-E8748E26C129}"/>
                </a:ext>
              </a:extLst>
            </p:cNvPr>
            <p:cNvSpPr txBox="1"/>
            <p:nvPr/>
          </p:nvSpPr>
          <p:spPr>
            <a:xfrm>
              <a:off x="442452" y="1651819"/>
              <a:ext cx="0" cy="0"/>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0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grpSp>
      <p:sp>
        <p:nvSpPr>
          <p:cNvPr id="32" name="Rectangle 31">
            <a:extLst>
              <a:ext uri="{FF2B5EF4-FFF2-40B4-BE49-F238E27FC236}">
                <a16:creationId xmlns:a16="http://schemas.microsoft.com/office/drawing/2014/main" id="{4453460B-8DF4-F648-B912-81DE4D1B4760}"/>
              </a:ext>
            </a:extLst>
          </p:cNvPr>
          <p:cNvSpPr/>
          <p:nvPr/>
        </p:nvSpPr>
        <p:spPr>
          <a:xfrm>
            <a:off x="7859238" y="1386907"/>
            <a:ext cx="4004384" cy="400110"/>
          </a:xfrm>
          <a:prstGeom prst="rect">
            <a:avLst/>
          </a:prstGeom>
        </p:spPr>
        <p:txBody>
          <a:bodyPr wrap="square">
            <a:spAutoFit/>
          </a:bodyPr>
          <a:lstStyle/>
          <a:p>
            <a:pPr algn="ctr"/>
            <a:r>
              <a:rPr lang="en-US" sz="2000" b="1"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Amazon S3 Intelligent Tiering</a:t>
            </a:r>
          </a:p>
        </p:txBody>
      </p:sp>
      <p:sp>
        <p:nvSpPr>
          <p:cNvPr id="35" name="Rectangle 34">
            <a:extLst>
              <a:ext uri="{FF2B5EF4-FFF2-40B4-BE49-F238E27FC236}">
                <a16:creationId xmlns:a16="http://schemas.microsoft.com/office/drawing/2014/main" id="{C60D5675-501F-A545-B023-ECD3600AC9EB}"/>
              </a:ext>
            </a:extLst>
          </p:cNvPr>
          <p:cNvSpPr/>
          <p:nvPr/>
        </p:nvSpPr>
        <p:spPr>
          <a:xfrm>
            <a:off x="8092925" y="1844328"/>
            <a:ext cx="3584611" cy="923330"/>
          </a:xfrm>
          <a:prstGeom prst="rect">
            <a:avLst/>
          </a:prstGeom>
        </p:spPr>
        <p:txBody>
          <a:bodyPr wrap="square">
            <a:spAutoFit/>
          </a:bodyPr>
          <a:lstStyle/>
          <a:p>
            <a:pPr algn="ctr"/>
            <a:r>
              <a:rPr lang="en-US" dirty="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Automatically moves your </a:t>
            </a:r>
          </a:p>
          <a:p>
            <a:pPr algn="ctr"/>
            <a:r>
              <a:rPr lang="en-US" dirty="0">
                <a:solidFill>
                  <a:srgbClr val="444444"/>
                </a:solidFill>
                <a:latin typeface="Amazon Ember Light" panose="020B0403020204020204" pitchFamily="34" charset="0"/>
                <a:ea typeface="Amazon Ember Light" panose="020B0403020204020204" pitchFamily="34" charset="0"/>
                <a:cs typeface="Amazon Ember Light" panose="020B0403020204020204" pitchFamily="34" charset="0"/>
              </a:rPr>
              <a:t>objects between storage classes based on data access patterns.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a:extLst>
              <a:ext uri="{FF2B5EF4-FFF2-40B4-BE49-F238E27FC236}">
                <a16:creationId xmlns:a16="http://schemas.microsoft.com/office/drawing/2014/main" id="{730DE8E7-4BF4-DF49-9DC9-1E8CD3366F77}"/>
              </a:ext>
            </a:extLst>
          </p:cNvPr>
          <p:cNvSpPr txBox="1"/>
          <p:nvPr/>
        </p:nvSpPr>
        <p:spPr>
          <a:xfrm>
            <a:off x="3709111" y="2168494"/>
            <a:ext cx="3878701" cy="830997"/>
          </a:xfrm>
          <a:prstGeom prst="rect">
            <a:avLst/>
          </a:prstGeom>
          <a:noFill/>
        </p:spPr>
        <p:txBody>
          <a:bodyPr wrap="square" rtlCol="0">
            <a:spAutoFit/>
          </a:bodyPr>
          <a:lstStyle/>
          <a:p>
            <a:r>
              <a:rPr lang="en-US" sz="2400" b="1"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Standard: </a:t>
            </a:r>
          </a:p>
          <a:p>
            <a:r>
              <a:rPr lang="en-US" sz="24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Frequently accessed data</a:t>
            </a:r>
          </a:p>
        </p:txBody>
      </p:sp>
      <p:sp>
        <p:nvSpPr>
          <p:cNvPr id="33" name="TextBox 32">
            <a:extLst>
              <a:ext uri="{FF2B5EF4-FFF2-40B4-BE49-F238E27FC236}">
                <a16:creationId xmlns:a16="http://schemas.microsoft.com/office/drawing/2014/main" id="{6E24F381-FC85-2647-8A41-7FBA141BFD18}"/>
              </a:ext>
            </a:extLst>
          </p:cNvPr>
          <p:cNvSpPr txBox="1"/>
          <p:nvPr/>
        </p:nvSpPr>
        <p:spPr>
          <a:xfrm>
            <a:off x="3725937" y="3150493"/>
            <a:ext cx="5533501" cy="830997"/>
          </a:xfrm>
          <a:prstGeom prst="rect">
            <a:avLst/>
          </a:prstGeom>
          <a:noFill/>
        </p:spPr>
        <p:txBody>
          <a:bodyPr wrap="square" rtlCol="0">
            <a:spAutoFit/>
          </a:bodyPr>
          <a:lstStyle/>
          <a:p>
            <a:r>
              <a:rPr lang="en-US" sz="2400" b="1"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Standard IA: </a:t>
            </a:r>
          </a:p>
          <a:p>
            <a:r>
              <a:rPr lang="en-US" sz="24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Long-lived, infrequently accessed data</a:t>
            </a:r>
          </a:p>
        </p:txBody>
      </p:sp>
      <p:pic>
        <p:nvPicPr>
          <p:cNvPr id="39" name="Graphic 38">
            <a:extLst>
              <a:ext uri="{FF2B5EF4-FFF2-40B4-BE49-F238E27FC236}">
                <a16:creationId xmlns:a16="http://schemas.microsoft.com/office/drawing/2014/main" id="{BE24A120-8F49-AB4B-9872-17D934B4830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11068" y="2735181"/>
            <a:ext cx="1090797" cy="1090797"/>
          </a:xfrm>
          <a:prstGeom prst="rect">
            <a:avLst/>
          </a:prstGeom>
        </p:spPr>
      </p:pic>
      <p:sp>
        <p:nvSpPr>
          <p:cNvPr id="14" name="TextBox 13">
            <a:extLst>
              <a:ext uri="{FF2B5EF4-FFF2-40B4-BE49-F238E27FC236}">
                <a16:creationId xmlns:a16="http://schemas.microsoft.com/office/drawing/2014/main" id="{6BBB876F-C293-6B46-86B2-0DAEFABD5FB2}"/>
              </a:ext>
            </a:extLst>
          </p:cNvPr>
          <p:cNvSpPr txBox="1"/>
          <p:nvPr/>
        </p:nvSpPr>
        <p:spPr>
          <a:xfrm>
            <a:off x="3725936" y="4167655"/>
            <a:ext cx="7046080" cy="830997"/>
          </a:xfrm>
          <a:prstGeom prst="rect">
            <a:avLst/>
          </a:prstGeom>
          <a:noFill/>
        </p:spPr>
        <p:txBody>
          <a:bodyPr wrap="square" rtlCol="0">
            <a:spAutoFit/>
          </a:bodyPr>
          <a:lstStyle/>
          <a:p>
            <a:r>
              <a:rPr lang="en-US" sz="2400" b="1"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S3 One Zone IA: </a:t>
            </a:r>
          </a:p>
          <a:p>
            <a:r>
              <a:rPr lang="en-US" sz="24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Long-lived, infrequently accessed, non-critical data</a:t>
            </a:r>
          </a:p>
        </p:txBody>
      </p:sp>
      <p:sp>
        <p:nvSpPr>
          <p:cNvPr id="21" name="TextBox 20">
            <a:extLst>
              <a:ext uri="{FF2B5EF4-FFF2-40B4-BE49-F238E27FC236}">
                <a16:creationId xmlns:a16="http://schemas.microsoft.com/office/drawing/2014/main" id="{620D4943-68AD-1F48-B12C-51BF030E36A5}"/>
              </a:ext>
            </a:extLst>
          </p:cNvPr>
          <p:cNvSpPr txBox="1"/>
          <p:nvPr/>
        </p:nvSpPr>
        <p:spPr>
          <a:xfrm>
            <a:off x="3684062" y="5153590"/>
            <a:ext cx="5957472" cy="830997"/>
          </a:xfrm>
          <a:prstGeom prst="rect">
            <a:avLst/>
          </a:prstGeom>
          <a:noFill/>
        </p:spPr>
        <p:txBody>
          <a:bodyPr wrap="square" rtlCol="0">
            <a:spAutoFit/>
          </a:bodyPr>
          <a:lstStyle/>
          <a:p>
            <a:r>
              <a:rPr lang="en-US" sz="2400" b="1"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Amazon S3 Glacier or Deep Archive: </a:t>
            </a:r>
          </a:p>
          <a:p>
            <a:r>
              <a:rPr lang="en-US" sz="2400" dirty="0">
                <a:solidFill>
                  <a:schemeClr val="tx1">
                    <a:lumMod val="65000"/>
                    <a:lumOff val="3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Archiving rarely accessed data</a:t>
            </a:r>
          </a:p>
        </p:txBody>
      </p:sp>
      <p:pic>
        <p:nvPicPr>
          <p:cNvPr id="24" name="Graphic 23">
            <a:extLst>
              <a:ext uri="{FF2B5EF4-FFF2-40B4-BE49-F238E27FC236}">
                <a16:creationId xmlns:a16="http://schemas.microsoft.com/office/drawing/2014/main" id="{6C5343A1-6A22-7A47-922A-4618503EC72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0237" y="6087996"/>
            <a:ext cx="457200" cy="457200"/>
          </a:xfrm>
          <a:prstGeom prst="rect">
            <a:avLst/>
          </a:prstGeom>
        </p:spPr>
      </p:pic>
      <p:sp>
        <p:nvSpPr>
          <p:cNvPr id="4" name="TextBox 3">
            <a:extLst>
              <a:ext uri="{FF2B5EF4-FFF2-40B4-BE49-F238E27FC236}">
                <a16:creationId xmlns:a16="http://schemas.microsoft.com/office/drawing/2014/main" id="{8E12942E-1344-CB44-9E4E-5BFD201624F3}"/>
              </a:ext>
            </a:extLst>
          </p:cNvPr>
          <p:cNvSpPr txBox="1"/>
          <p:nvPr/>
        </p:nvSpPr>
        <p:spPr>
          <a:xfrm>
            <a:off x="7659146" y="6115380"/>
            <a:ext cx="384271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hlinkClick r:id="rId9"/>
              </a:rPr>
              <a:t>Amazon S3 Storage Class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details</a:t>
            </a:r>
          </a:p>
        </p:txBody>
      </p:sp>
      <p:sp>
        <p:nvSpPr>
          <p:cNvPr id="28" name="Footer Placeholder 27">
            <a:extLst>
              <a:ext uri="{FF2B5EF4-FFF2-40B4-BE49-F238E27FC236}">
                <a16:creationId xmlns:a16="http://schemas.microsoft.com/office/drawing/2014/main" id="{44541DBC-C868-BD48-9DAE-43005D3E80C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9" name="Slide Number Placeholder 28">
            <a:extLst>
              <a:ext uri="{FF2B5EF4-FFF2-40B4-BE49-F238E27FC236}">
                <a16:creationId xmlns:a16="http://schemas.microsoft.com/office/drawing/2014/main" id="{E5C89A98-E926-E547-BD14-B5D7D3D63D2D}"/>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219151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S3 lifecycle policies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419100" y="1528175"/>
            <a:ext cx="11353800" cy="1036480"/>
          </a:xfrm>
        </p:spPr>
        <p:txBody>
          <a:bodyPr/>
          <a:lstStyle/>
          <a:p>
            <a:pPr marL="0" indent="0">
              <a:buNone/>
            </a:pPr>
            <a:r>
              <a:rPr lang="en-US" dirty="0"/>
              <a:t>Configure an </a:t>
            </a:r>
            <a:r>
              <a:rPr lang="en-US" b="1" dirty="0">
                <a:solidFill>
                  <a:schemeClr val="accent5"/>
                </a:solidFill>
              </a:rPr>
              <a:t>Amazon S3 Lifecycle Policy </a:t>
            </a:r>
            <a:r>
              <a:rPr lang="en-US" dirty="0"/>
              <a:t>to delete or move objects based on age. </a:t>
            </a:r>
          </a:p>
        </p:txBody>
      </p:sp>
      <p:grpSp>
        <p:nvGrpSpPr>
          <p:cNvPr id="5" name="Group 4" descr="graphic shows an object named video.mp4 advancing through a lifecycle policy. It starts in S3 standard, then after 30 days it moves to Standard-IA, then 60 days later to Glacier, and finally 365 days later it is deleted.">
            <a:extLst>
              <a:ext uri="{FF2B5EF4-FFF2-40B4-BE49-F238E27FC236}">
                <a16:creationId xmlns:a16="http://schemas.microsoft.com/office/drawing/2014/main" id="{8D3075B7-B61B-544B-84E6-F6EAF165DC7F}"/>
              </a:ext>
            </a:extLst>
          </p:cNvPr>
          <p:cNvGrpSpPr/>
          <p:nvPr/>
        </p:nvGrpSpPr>
        <p:grpSpPr>
          <a:xfrm>
            <a:off x="850374" y="2671161"/>
            <a:ext cx="10491254" cy="2716718"/>
            <a:chOff x="850374" y="2671161"/>
            <a:chExt cx="10491254" cy="2716718"/>
          </a:xfrm>
        </p:grpSpPr>
        <p:pic>
          <p:nvPicPr>
            <p:cNvPr id="6" name="Picture 2" descr="Garbage, Basket, Bin, Trash, Rubbish, Waste, Metal, Can">
              <a:extLst>
                <a:ext uri="{FF2B5EF4-FFF2-40B4-BE49-F238E27FC236}">
                  <a16:creationId xmlns:a16="http://schemas.microsoft.com/office/drawing/2014/main" id="{F4A83601-093E-7442-A62A-CA10C3AAD6E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347589" y="3777028"/>
              <a:ext cx="910855" cy="9490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2">
              <a:extLst>
                <a:ext uri="{FF2B5EF4-FFF2-40B4-BE49-F238E27FC236}">
                  <a16:creationId xmlns:a16="http://schemas.microsoft.com/office/drawing/2014/main" id="{C690B438-B4E8-7F4B-9B1D-06B12B77A748}"/>
                </a:ext>
              </a:extLst>
            </p:cNvPr>
            <p:cNvSpPr txBox="1">
              <a:spLocks noChangeArrowheads="1"/>
            </p:cNvSpPr>
            <p:nvPr/>
          </p:nvSpPr>
          <p:spPr bwMode="auto">
            <a:xfrm>
              <a:off x="10264406" y="2857725"/>
              <a:ext cx="107722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mn-lt"/>
                  <a:ea typeface="Amazon Ember" panose="020B0603020204020204" pitchFamily="34" charset="0"/>
                  <a:cs typeface="Amazon Ember" panose="020B0603020204020204" pitchFamily="34" charset="0"/>
                </a:rPr>
                <a:t>Delete</a:t>
              </a:r>
            </a:p>
          </p:txBody>
        </p:sp>
        <p:sp>
          <p:nvSpPr>
            <p:cNvPr id="62" name="TextBox 52">
              <a:extLst>
                <a:ext uri="{FF2B5EF4-FFF2-40B4-BE49-F238E27FC236}">
                  <a16:creationId xmlns:a16="http://schemas.microsoft.com/office/drawing/2014/main" id="{77E854E4-19C6-FE43-9E98-D6CA6E3D6C8E}"/>
                </a:ext>
              </a:extLst>
            </p:cNvPr>
            <p:cNvSpPr txBox="1">
              <a:spLocks noChangeArrowheads="1"/>
            </p:cNvSpPr>
            <p:nvPr/>
          </p:nvSpPr>
          <p:spPr bwMode="auto">
            <a:xfrm>
              <a:off x="7126396" y="2671161"/>
              <a:ext cx="1985151" cy="2716716"/>
            </a:xfrm>
            <a:prstGeom prst="roundRect">
              <a:avLst/>
            </a:prstGeom>
            <a:noFill/>
            <a:ln w="38100">
              <a:solidFill>
                <a:schemeClr val="accent4"/>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Amazon Ember" panose="02000000000000000000" pitchFamily="2" charset="0"/>
                  <a:ea typeface="Amazon Ember" panose="02000000000000000000" pitchFamily="2" charset="0"/>
                  <a:cs typeface="Amazon Ember" panose="020B0603020204020204" pitchFamily="34" charset="0"/>
                </a:rPr>
                <a:t>Amazon S3 Glacier</a:t>
              </a:r>
            </a:p>
          </p:txBody>
        </p:sp>
        <p:grpSp>
          <p:nvGrpSpPr>
            <p:cNvPr id="63" name="Group 62">
              <a:extLst>
                <a:ext uri="{FF2B5EF4-FFF2-40B4-BE49-F238E27FC236}">
                  <a16:creationId xmlns:a16="http://schemas.microsoft.com/office/drawing/2014/main" id="{01CDD834-71F3-8E4D-B944-1DFB181D5A02}"/>
                </a:ext>
              </a:extLst>
            </p:cNvPr>
            <p:cNvGrpSpPr/>
            <p:nvPr/>
          </p:nvGrpSpPr>
          <p:grpSpPr>
            <a:xfrm>
              <a:off x="8832858" y="3542759"/>
              <a:ext cx="1513454" cy="838740"/>
              <a:chOff x="1847653" y="2965826"/>
              <a:chExt cx="1219582" cy="675879"/>
            </a:xfrm>
            <a:solidFill>
              <a:schemeClr val="accent6">
                <a:lumMod val="40000"/>
                <a:lumOff val="60000"/>
              </a:schemeClr>
            </a:solidFill>
          </p:grpSpPr>
          <p:sp>
            <p:nvSpPr>
              <p:cNvPr id="66" name="Right Arrow 65">
                <a:extLst>
                  <a:ext uri="{FF2B5EF4-FFF2-40B4-BE49-F238E27FC236}">
                    <a16:creationId xmlns:a16="http://schemas.microsoft.com/office/drawing/2014/main" id="{B7F7FFD0-3584-F749-9C63-5A0B85C2BD5B}"/>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67" name="TextBox 9">
                <a:extLst>
                  <a:ext uri="{FF2B5EF4-FFF2-40B4-BE49-F238E27FC236}">
                    <a16:creationId xmlns:a16="http://schemas.microsoft.com/office/drawing/2014/main" id="{C354516F-F536-C74B-B4F6-0F3C6EA213B3}"/>
                  </a:ext>
                </a:extLst>
              </p:cNvPr>
              <p:cNvSpPr txBox="1"/>
              <p:nvPr/>
            </p:nvSpPr>
            <p:spPr>
              <a:xfrm>
                <a:off x="2069628" y="3166605"/>
                <a:ext cx="7515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365 days</a:t>
                </a:r>
              </a:p>
            </p:txBody>
          </p:sp>
        </p:grpSp>
        <p:sp>
          <p:nvSpPr>
            <p:cNvPr id="65" name="TextBox 52">
              <a:extLst>
                <a:ext uri="{FF2B5EF4-FFF2-40B4-BE49-F238E27FC236}">
                  <a16:creationId xmlns:a16="http://schemas.microsoft.com/office/drawing/2014/main" id="{8E94DA72-9106-9B40-809E-82B5958B8C23}"/>
                </a:ext>
              </a:extLst>
            </p:cNvPr>
            <p:cNvSpPr txBox="1">
              <a:spLocks noChangeArrowheads="1"/>
            </p:cNvSpPr>
            <p:nvPr/>
          </p:nvSpPr>
          <p:spPr bwMode="auto">
            <a:xfrm>
              <a:off x="7183602"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2000" i="1" dirty="0">
                  <a:latin typeface="+mn-lt"/>
                  <a:ea typeface="Amazon Ember Light" panose="020B0403020204020204" pitchFamily="34" charset="0"/>
                  <a:cs typeface="Amazon Ember Light" panose="020B0403020204020204" pitchFamily="34" charset="0"/>
                </a:rPr>
                <a:t>video.mp4</a:t>
              </a:r>
            </a:p>
          </p:txBody>
        </p:sp>
        <p:sp>
          <p:nvSpPr>
            <p:cNvPr id="55" name="TextBox 52">
              <a:extLst>
                <a:ext uri="{FF2B5EF4-FFF2-40B4-BE49-F238E27FC236}">
                  <a16:creationId xmlns:a16="http://schemas.microsoft.com/office/drawing/2014/main" id="{824D4D5F-67A6-E64E-B022-383D52D8786D}"/>
                </a:ext>
              </a:extLst>
            </p:cNvPr>
            <p:cNvSpPr txBox="1">
              <a:spLocks noChangeArrowheads="1"/>
            </p:cNvSpPr>
            <p:nvPr/>
          </p:nvSpPr>
          <p:spPr bwMode="auto">
            <a:xfrm>
              <a:off x="3988385" y="2671162"/>
              <a:ext cx="1985151" cy="2716716"/>
            </a:xfrm>
            <a:prstGeom prst="roundRect">
              <a:avLst/>
            </a:prstGeom>
            <a:noFill/>
            <a:ln w="38100">
              <a:solidFill>
                <a:schemeClr val="accent6"/>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Amazon Ember" panose="02000000000000000000" pitchFamily="2" charset="0"/>
                  <a:ea typeface="Amazon Ember" panose="02000000000000000000" pitchFamily="2" charset="0"/>
                  <a:cs typeface="Amazon Ember" panose="020B0603020204020204" pitchFamily="34" charset="0"/>
                </a:rPr>
                <a:t>Amazon S3 Standard-IA</a:t>
              </a:r>
            </a:p>
          </p:txBody>
        </p:sp>
        <p:grpSp>
          <p:nvGrpSpPr>
            <p:cNvPr id="56" name="Group 55">
              <a:extLst>
                <a:ext uri="{FF2B5EF4-FFF2-40B4-BE49-F238E27FC236}">
                  <a16:creationId xmlns:a16="http://schemas.microsoft.com/office/drawing/2014/main" id="{4E750C7F-9270-8747-BD3D-51255F81AF49}"/>
                </a:ext>
              </a:extLst>
            </p:cNvPr>
            <p:cNvGrpSpPr/>
            <p:nvPr/>
          </p:nvGrpSpPr>
          <p:grpSpPr>
            <a:xfrm>
              <a:off x="5694847" y="3542760"/>
              <a:ext cx="1513454" cy="838740"/>
              <a:chOff x="1847653" y="2965826"/>
              <a:chExt cx="1219582" cy="675879"/>
            </a:xfrm>
            <a:solidFill>
              <a:schemeClr val="accent6">
                <a:lumMod val="40000"/>
                <a:lumOff val="60000"/>
              </a:schemeClr>
            </a:solidFill>
          </p:grpSpPr>
          <p:sp>
            <p:nvSpPr>
              <p:cNvPr id="59" name="Right Arrow 58">
                <a:extLst>
                  <a:ext uri="{FF2B5EF4-FFF2-40B4-BE49-F238E27FC236}">
                    <a16:creationId xmlns:a16="http://schemas.microsoft.com/office/drawing/2014/main" id="{6A19191D-5BD9-1743-B961-E579EFD3F757}"/>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60" name="TextBox 9">
                <a:extLst>
                  <a:ext uri="{FF2B5EF4-FFF2-40B4-BE49-F238E27FC236}">
                    <a16:creationId xmlns:a16="http://schemas.microsoft.com/office/drawing/2014/main" id="{B4DD2AB1-BB06-F34B-A7F3-657A09456B20}"/>
                  </a:ext>
                </a:extLst>
              </p:cNvPr>
              <p:cNvSpPr txBox="1"/>
              <p:nvPr/>
            </p:nvSpPr>
            <p:spPr>
              <a:xfrm>
                <a:off x="2069628" y="3166605"/>
                <a:ext cx="6400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60 days</a:t>
                </a:r>
              </a:p>
            </p:txBody>
          </p:sp>
        </p:grpSp>
        <p:sp>
          <p:nvSpPr>
            <p:cNvPr id="58" name="TextBox 52">
              <a:extLst>
                <a:ext uri="{FF2B5EF4-FFF2-40B4-BE49-F238E27FC236}">
                  <a16:creationId xmlns:a16="http://schemas.microsoft.com/office/drawing/2014/main" id="{BC9ED389-1099-7949-87CF-725304413231}"/>
                </a:ext>
              </a:extLst>
            </p:cNvPr>
            <p:cNvSpPr txBox="1">
              <a:spLocks noChangeArrowheads="1"/>
            </p:cNvSpPr>
            <p:nvPr/>
          </p:nvSpPr>
          <p:spPr bwMode="auto">
            <a:xfrm>
              <a:off x="4029819"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2000" i="1" dirty="0">
                  <a:latin typeface="+mn-lt"/>
                  <a:ea typeface="Amazon Ember Light" panose="020B0403020204020204" pitchFamily="34" charset="0"/>
                  <a:cs typeface="Amazon Ember Light" panose="020B0403020204020204" pitchFamily="34" charset="0"/>
                </a:rPr>
                <a:t>video.mp4</a:t>
              </a:r>
            </a:p>
          </p:txBody>
        </p:sp>
        <p:sp>
          <p:nvSpPr>
            <p:cNvPr id="9" name="TextBox 52">
              <a:extLst>
                <a:ext uri="{FF2B5EF4-FFF2-40B4-BE49-F238E27FC236}">
                  <a16:creationId xmlns:a16="http://schemas.microsoft.com/office/drawing/2014/main" id="{EAA796BF-1E88-2342-9AE8-D484A2A035B5}"/>
                </a:ext>
              </a:extLst>
            </p:cNvPr>
            <p:cNvSpPr txBox="1">
              <a:spLocks noChangeArrowheads="1"/>
            </p:cNvSpPr>
            <p:nvPr/>
          </p:nvSpPr>
          <p:spPr bwMode="auto">
            <a:xfrm>
              <a:off x="850374" y="2671163"/>
              <a:ext cx="1985151" cy="2716716"/>
            </a:xfrm>
            <a:prstGeom prst="roundRect">
              <a:avLst/>
            </a:prstGeom>
            <a:noFill/>
            <a:ln w="38100">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Amazon Ember" panose="02000000000000000000" pitchFamily="2" charset="0"/>
                  <a:ea typeface="Amazon Ember" panose="02000000000000000000" pitchFamily="2" charset="0"/>
                  <a:cs typeface="Amazon Ember" panose="020B0603020204020204" pitchFamily="34" charset="0"/>
                </a:rPr>
                <a:t>Amazon S3 Standard</a:t>
              </a:r>
            </a:p>
          </p:txBody>
        </p:sp>
        <p:grpSp>
          <p:nvGrpSpPr>
            <p:cNvPr id="11" name="Group 10">
              <a:extLst>
                <a:ext uri="{FF2B5EF4-FFF2-40B4-BE49-F238E27FC236}">
                  <a16:creationId xmlns:a16="http://schemas.microsoft.com/office/drawing/2014/main" id="{55B48A8C-EE27-D64F-A51F-66B334B9DBD4}"/>
                </a:ext>
              </a:extLst>
            </p:cNvPr>
            <p:cNvGrpSpPr/>
            <p:nvPr/>
          </p:nvGrpSpPr>
          <p:grpSpPr>
            <a:xfrm>
              <a:off x="2556836" y="3542761"/>
              <a:ext cx="1513454" cy="838740"/>
              <a:chOff x="1847653" y="2965826"/>
              <a:chExt cx="1219582" cy="675879"/>
            </a:xfrm>
            <a:solidFill>
              <a:schemeClr val="accent6">
                <a:lumMod val="40000"/>
                <a:lumOff val="60000"/>
              </a:schemeClr>
            </a:solidFill>
          </p:grpSpPr>
          <p:sp>
            <p:nvSpPr>
              <p:cNvPr id="12" name="Right Arrow 11">
                <a:extLst>
                  <a:ext uri="{FF2B5EF4-FFF2-40B4-BE49-F238E27FC236}">
                    <a16:creationId xmlns:a16="http://schemas.microsoft.com/office/drawing/2014/main" id="{7C2E627D-8341-1C44-B7AE-E86F91F6A4D5}"/>
                  </a:ext>
                </a:extLst>
              </p:cNvPr>
              <p:cNvSpPr/>
              <p:nvPr/>
            </p:nvSpPr>
            <p:spPr>
              <a:xfrm>
                <a:off x="1847653" y="2965826"/>
                <a:ext cx="1219582" cy="675879"/>
              </a:xfrm>
              <a:prstGeom prst="rightArrow">
                <a:avLst/>
              </a:prstGeom>
              <a:solidFill>
                <a:schemeClr val="accent2">
                  <a:lumMod val="5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accent2"/>
                  </a:solidFill>
                  <a:highlight>
                    <a:srgbClr val="535B63"/>
                  </a:highlight>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13" name="TextBox 9">
                <a:extLst>
                  <a:ext uri="{FF2B5EF4-FFF2-40B4-BE49-F238E27FC236}">
                    <a16:creationId xmlns:a16="http://schemas.microsoft.com/office/drawing/2014/main" id="{3642552B-3656-8D4F-8D0C-9D470DA902DF}"/>
                  </a:ext>
                </a:extLst>
              </p:cNvPr>
              <p:cNvSpPr txBox="1"/>
              <p:nvPr/>
            </p:nvSpPr>
            <p:spPr>
              <a:xfrm>
                <a:off x="2069628" y="3166605"/>
                <a:ext cx="640080" cy="274320"/>
              </a:xfrm>
              <a:prstGeom prst="rect">
                <a:avLst/>
              </a:prstGeom>
              <a:no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30 days</a:t>
                </a:r>
              </a:p>
            </p:txBody>
          </p:sp>
        </p:grpSp>
        <p:sp>
          <p:nvSpPr>
            <p:cNvPr id="21" name="TextBox 52">
              <a:extLst>
                <a:ext uri="{FF2B5EF4-FFF2-40B4-BE49-F238E27FC236}">
                  <a16:creationId xmlns:a16="http://schemas.microsoft.com/office/drawing/2014/main" id="{0C52AC42-D992-A14E-8DD0-B1A1384F4766}"/>
                </a:ext>
              </a:extLst>
            </p:cNvPr>
            <p:cNvSpPr txBox="1">
              <a:spLocks noChangeArrowheads="1"/>
            </p:cNvSpPr>
            <p:nvPr/>
          </p:nvSpPr>
          <p:spPr bwMode="auto">
            <a:xfrm>
              <a:off x="891496" y="4631382"/>
              <a:ext cx="19022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i="1" dirty="0">
                  <a:latin typeface="+mn-lt"/>
                  <a:ea typeface="Amazon Ember Light" panose="020B0403020204020204" pitchFamily="34" charset="0"/>
                  <a:cs typeface="Amazon Ember Light" panose="020B0403020204020204" pitchFamily="34" charset="0"/>
                </a:rPr>
                <a:t>video.mp4</a:t>
              </a:r>
            </a:p>
          </p:txBody>
        </p:sp>
        <p:pic>
          <p:nvPicPr>
            <p:cNvPr id="31" name="Graphic 30">
              <a:extLst>
                <a:ext uri="{FF2B5EF4-FFF2-40B4-BE49-F238E27FC236}">
                  <a16:creationId xmlns:a16="http://schemas.microsoft.com/office/drawing/2014/main" id="{7CD3AF06-8B40-AE43-9DC3-408C6A97CF5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4968" y="3429000"/>
              <a:ext cx="1061440" cy="1061440"/>
            </a:xfrm>
            <a:prstGeom prst="rect">
              <a:avLst/>
            </a:prstGeom>
          </p:spPr>
        </p:pic>
        <p:pic>
          <p:nvPicPr>
            <p:cNvPr id="32" name="Graphic 31">
              <a:extLst>
                <a:ext uri="{FF2B5EF4-FFF2-40B4-BE49-F238E27FC236}">
                  <a16:creationId xmlns:a16="http://schemas.microsoft.com/office/drawing/2014/main" id="{91466B1C-498E-3B48-BDB2-D764D82C649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5750" y="3481960"/>
              <a:ext cx="1061440" cy="1061440"/>
            </a:xfrm>
            <a:prstGeom prst="rect">
              <a:avLst/>
            </a:prstGeom>
          </p:spPr>
        </p:pic>
        <p:pic>
          <p:nvPicPr>
            <p:cNvPr id="33" name="Graphic 32">
              <a:extLst>
                <a:ext uri="{FF2B5EF4-FFF2-40B4-BE49-F238E27FC236}">
                  <a16:creationId xmlns:a16="http://schemas.microsoft.com/office/drawing/2014/main" id="{463F0569-D645-A242-843C-9F5313E8539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8251" y="3463436"/>
              <a:ext cx="1061440" cy="1061440"/>
            </a:xfrm>
            <a:prstGeom prst="rect">
              <a:avLst/>
            </a:prstGeom>
          </p:spPr>
        </p:pic>
      </p:grpSp>
      <p:sp>
        <p:nvSpPr>
          <p:cNvPr id="2" name="Footer Placeholder 1">
            <a:extLst>
              <a:ext uri="{FF2B5EF4-FFF2-40B4-BE49-F238E27FC236}">
                <a16:creationId xmlns:a16="http://schemas.microsoft.com/office/drawing/2014/main" id="{6144351C-9954-F548-B40D-45840FC7664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87B09960-ED65-3B41-B2C9-860657A6E5DE}"/>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35265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t>Recognize the problems that Amazon Simple Storage Service (Amazon S3) can solve</a:t>
            </a:r>
          </a:p>
          <a:p>
            <a:r>
              <a:rPr lang="en-US" sz="2400" dirty="0"/>
              <a:t>Describe how to store content efficiently using Amazon S3</a:t>
            </a:r>
          </a:p>
          <a:p>
            <a:r>
              <a:rPr lang="en-US" sz="2400" dirty="0"/>
              <a:t>Recognize the various Amazon S3 storage classes and cost considerations</a:t>
            </a:r>
          </a:p>
          <a:p>
            <a:r>
              <a:rPr lang="en-US" sz="2400" dirty="0"/>
              <a:t>Describe how to move data to and from Amazon S3</a:t>
            </a:r>
          </a:p>
          <a:p>
            <a:r>
              <a:rPr lang="en-US" sz="2400" dirty="0"/>
              <a:t>Describe how to choose a Region</a:t>
            </a:r>
          </a:p>
          <a:p>
            <a:r>
              <a:rPr lang="en-US" sz="2400" dirty="0"/>
              <a:t>Create a static website</a:t>
            </a:r>
            <a:endParaRPr lang="en-US" sz="2400" dirty="0">
              <a:latin typeface="+mn-lt"/>
            </a:endParaRPr>
          </a:p>
          <a:p>
            <a:endParaRPr lang="en-US"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S3 costs</a:t>
            </a:r>
          </a:p>
        </p:txBody>
      </p:sp>
      <p:graphicFrame>
        <p:nvGraphicFramePr>
          <p:cNvPr id="5" name="Table 4">
            <a:extLst>
              <a:ext uri="{FF2B5EF4-FFF2-40B4-BE49-F238E27FC236}">
                <a16:creationId xmlns:a16="http://schemas.microsoft.com/office/drawing/2014/main" id="{D32BF077-E021-8D42-ABFC-E684438A459F}"/>
              </a:ext>
            </a:extLst>
          </p:cNvPr>
          <p:cNvGraphicFramePr>
            <a:graphicFrameLocks noGrp="1"/>
          </p:cNvGraphicFramePr>
          <p:nvPr>
            <p:extLst>
              <p:ext uri="{D42A27DB-BD31-4B8C-83A1-F6EECF244321}">
                <p14:modId xmlns:p14="http://schemas.microsoft.com/office/powerpoint/2010/main" val="3368173926"/>
              </p:ext>
            </p:extLst>
          </p:nvPr>
        </p:nvGraphicFramePr>
        <p:xfrm>
          <a:off x="960700" y="2994538"/>
          <a:ext cx="5590572" cy="3341425"/>
        </p:xfrm>
        <a:graphic>
          <a:graphicData uri="http://schemas.openxmlformats.org/drawingml/2006/table">
            <a:tbl>
              <a:tblPr firstRow="1" bandRow="1">
                <a:tableStyleId>{073A0DAA-6AF3-43AB-8588-CEC1D06C72B9}</a:tableStyleId>
              </a:tblPr>
              <a:tblGrid>
                <a:gridCol w="5590572">
                  <a:extLst>
                    <a:ext uri="{9D8B030D-6E8A-4147-A177-3AD203B41FA5}">
                      <a16:colId xmlns:a16="http://schemas.microsoft.com/office/drawing/2014/main" val="3142220689"/>
                    </a:ext>
                  </a:extLst>
                </a:gridCol>
              </a:tblGrid>
              <a:tr h="817475">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400" b="0" dirty="0">
                          <a:latin typeface="Amazon Ember" panose="02000000000000000000" pitchFamily="2" charset="0"/>
                          <a:ea typeface="Amazon Ember" panose="02000000000000000000" pitchFamily="2" charset="0"/>
                        </a:rPr>
                        <a:t>Pay only for use, including:</a:t>
                      </a:r>
                    </a:p>
                    <a:p>
                      <a:pPr marL="0" marR="0" lvl="0" indent="0" algn="l" defTabSz="914199"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199" rtl="0" eaLnBrk="1" fontAlgn="auto" latinLnBrk="0" hangingPunct="1">
                        <a:lnSpc>
                          <a:spcPct val="100000"/>
                        </a:lnSpc>
                        <a:spcBef>
                          <a:spcPts val="0"/>
                        </a:spcBef>
                        <a:spcAft>
                          <a:spcPts val="0"/>
                        </a:spcAft>
                        <a:buClrTx/>
                        <a:buSzTx/>
                        <a:buFontTx/>
                        <a:buNone/>
                        <a:tabLst/>
                        <a:defRP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423287182"/>
                  </a:ext>
                </a:extLst>
              </a:tr>
              <a:tr h="62470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b="0" dirty="0"/>
                        <a:t>GBs of objects stored (per month). </a:t>
                      </a: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Different pricing per </a:t>
                      </a:r>
                      <a:r>
                        <a:rPr lang="en-US" sz="2000" b="0" i="1"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Region</a:t>
                      </a: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 and per </a:t>
                      </a:r>
                      <a:r>
                        <a:rPr lang="en-US" sz="2000" b="0" i="1"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storage class</a:t>
                      </a: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txBody>
                  <a:tcPr anchor="ctr"/>
                </a:tc>
                <a:extLst>
                  <a:ext uri="{0D108BD9-81ED-4DB2-BD59-A6C34878D82A}">
                    <a16:rowId xmlns:a16="http://schemas.microsoft.com/office/drawing/2014/main" val="3238074041"/>
                  </a:ext>
                </a:extLst>
              </a:tr>
              <a:tr h="69636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dirty="0"/>
                        <a:t>Transfer OUT to other Regions or the internet.</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1092057174"/>
                  </a:ext>
                </a:extLst>
              </a:tr>
              <a:tr h="999137">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dirty="0"/>
                        <a:t>PUT, COPY, POST, LIST, GET, SELECT, lifecycle transition, data retrieval requests.</a:t>
                      </a:r>
                    </a:p>
                  </a:txBody>
                  <a:tcPr anchor="ctr"/>
                </a:tc>
                <a:extLst>
                  <a:ext uri="{0D108BD9-81ED-4DB2-BD59-A6C34878D82A}">
                    <a16:rowId xmlns:a16="http://schemas.microsoft.com/office/drawing/2014/main" val="200606167"/>
                  </a:ext>
                </a:extLst>
              </a:tr>
            </a:tbl>
          </a:graphicData>
        </a:graphic>
      </p:graphicFrame>
      <p:pic>
        <p:nvPicPr>
          <p:cNvPr id="9" name="Graphic 8">
            <a:extLst>
              <a:ext uri="{FF2B5EF4-FFF2-40B4-BE49-F238E27FC236}">
                <a16:creationId xmlns:a16="http://schemas.microsoft.com/office/drawing/2014/main" id="{3F5D82F4-260C-8748-9FDD-EB014BD326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700" y="1418323"/>
            <a:ext cx="1333498" cy="1333498"/>
          </a:xfrm>
          <a:prstGeom prst="rect">
            <a:avLst/>
          </a:prstGeom>
        </p:spPr>
      </p:pic>
      <p:pic>
        <p:nvPicPr>
          <p:cNvPr id="4" name="Picture 3">
            <a:extLst>
              <a:ext uri="{FF2B5EF4-FFF2-40B4-BE49-F238E27FC236}">
                <a16:creationId xmlns:a16="http://schemas.microsoft.com/office/drawing/2014/main" id="{08EC6D73-80E8-3749-B5EF-933B5B5ADC09}"/>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31213" y="1441395"/>
            <a:ext cx="1152920" cy="1114744"/>
          </a:xfrm>
          <a:prstGeom prst="rect">
            <a:avLst/>
          </a:prstGeom>
        </p:spPr>
      </p:pic>
      <p:graphicFrame>
        <p:nvGraphicFramePr>
          <p:cNvPr id="11" name="Table 10">
            <a:extLst>
              <a:ext uri="{FF2B5EF4-FFF2-40B4-BE49-F238E27FC236}">
                <a16:creationId xmlns:a16="http://schemas.microsoft.com/office/drawing/2014/main" id="{ABD43B71-60DD-644C-9C81-E244F0182BD1}"/>
              </a:ext>
            </a:extLst>
          </p:cNvPr>
          <p:cNvGraphicFramePr>
            <a:graphicFrameLocks noGrp="1"/>
          </p:cNvGraphicFramePr>
          <p:nvPr>
            <p:extLst>
              <p:ext uri="{D42A27DB-BD31-4B8C-83A1-F6EECF244321}">
                <p14:modId xmlns:p14="http://schemas.microsoft.com/office/powerpoint/2010/main" val="109432308"/>
              </p:ext>
            </p:extLst>
          </p:nvPr>
        </p:nvGraphicFramePr>
        <p:xfrm>
          <a:off x="7032567" y="2078431"/>
          <a:ext cx="4363384" cy="4187159"/>
        </p:xfrm>
        <a:graphic>
          <a:graphicData uri="http://schemas.openxmlformats.org/drawingml/2006/table">
            <a:tbl>
              <a:tblPr firstRow="1" bandRow="1">
                <a:tableStyleId>{7DF18680-E054-41AD-8BC1-D1AEF772440D}</a:tableStyleId>
              </a:tblPr>
              <a:tblGrid>
                <a:gridCol w="4363384">
                  <a:extLst>
                    <a:ext uri="{9D8B030D-6E8A-4147-A177-3AD203B41FA5}">
                      <a16:colId xmlns:a16="http://schemas.microsoft.com/office/drawing/2014/main" val="3142220689"/>
                    </a:ext>
                  </a:extLst>
                </a:gridCol>
              </a:tblGrid>
              <a:tr h="917363">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400" b="0" dirty="0">
                          <a:latin typeface="Amazon Ember" panose="02000000000000000000" pitchFamily="2" charset="0"/>
                          <a:ea typeface="Amazon Ember" panose="02000000000000000000" pitchFamily="2" charset="0"/>
                        </a:rPr>
                        <a:t>No charge for:</a:t>
                      </a:r>
                      <a:endParaRPr lang="en-US" sz="2400" b="0" dirty="0">
                        <a:latin typeface="Amazon Ember" panose="02000000000000000000" pitchFamily="2" charset="0"/>
                        <a:ea typeface="Amazon Ember" panose="02000000000000000000" pitchFamily="2" charset="0"/>
                        <a:cs typeface="Amazon Ember" panose="020B0603020204020204" pitchFamily="34" charset="0"/>
                      </a:endParaRPr>
                    </a:p>
                  </a:txBody>
                  <a:tcPr/>
                </a:tc>
                <a:extLst>
                  <a:ext uri="{0D108BD9-81ED-4DB2-BD59-A6C34878D82A}">
                    <a16:rowId xmlns:a16="http://schemas.microsoft.com/office/drawing/2014/main" val="1423287182"/>
                  </a:ext>
                </a:extLst>
              </a:tr>
              <a:tr h="545294">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dirty="0"/>
                        <a:t>Data transfers IN from the internet to Amazon S3.</a:t>
                      </a:r>
                    </a:p>
                  </a:txBody>
                  <a:tcPr anchor="ctr"/>
                </a:tc>
                <a:extLst>
                  <a:ext uri="{0D108BD9-81ED-4DB2-BD59-A6C34878D82A}">
                    <a16:rowId xmlns:a16="http://schemas.microsoft.com/office/drawing/2014/main" val="3238074041"/>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Transfers between S3 buckets or from Amazon S3 to any services in the same AWS Region.</a:t>
                      </a:r>
                      <a:endParaRPr lang="en-US" sz="2400" dirty="0"/>
                    </a:p>
                  </a:txBody>
                  <a:tcPr anchor="ctr"/>
                </a:tc>
                <a:extLst>
                  <a:ext uri="{0D108BD9-81ED-4DB2-BD59-A6C34878D82A}">
                    <a16:rowId xmlns:a16="http://schemas.microsoft.com/office/drawing/2014/main" val="1092057174"/>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dirty="0"/>
                        <a:t>Transfer OUT to Amazon CloudFront.</a:t>
                      </a:r>
                    </a:p>
                  </a:txBody>
                  <a:tcPr anchor="ctr"/>
                </a:tc>
                <a:extLst>
                  <a:ext uri="{0D108BD9-81ED-4DB2-BD59-A6C34878D82A}">
                    <a16:rowId xmlns:a16="http://schemas.microsoft.com/office/drawing/2014/main" val="712560008"/>
                  </a:ext>
                </a:extLst>
              </a:tr>
              <a:tr h="781458">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2000" dirty="0"/>
                        <a:t>DELETE and CANCEL requests.</a:t>
                      </a:r>
                    </a:p>
                  </a:txBody>
                  <a:tcPr anchor="ctr"/>
                </a:tc>
                <a:extLst>
                  <a:ext uri="{0D108BD9-81ED-4DB2-BD59-A6C34878D82A}">
                    <a16:rowId xmlns:a16="http://schemas.microsoft.com/office/drawing/2014/main" val="3255039090"/>
                  </a:ext>
                </a:extLst>
              </a:tr>
            </a:tbl>
          </a:graphicData>
        </a:graphic>
      </p:graphicFrame>
      <p:sp>
        <p:nvSpPr>
          <p:cNvPr id="7" name="Footer Placeholder 6">
            <a:extLst>
              <a:ext uri="{FF2B5EF4-FFF2-40B4-BE49-F238E27FC236}">
                <a16:creationId xmlns:a16="http://schemas.microsoft.com/office/drawing/2014/main" id="{CC64C422-0DC0-5A43-A699-5578ED8B0C2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1FB591C6-ED33-9C4A-8FBA-2D2883E5B8C4}"/>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76222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solidFill>
                  <a:schemeClr val="accent5"/>
                </a:solidFill>
                <a:latin typeface="Amazon Ember" panose="02000000000000000000" pitchFamily="2" charset="0"/>
                <a:ea typeface="Amazon Ember" panose="02000000000000000000" pitchFamily="2" charset="0"/>
              </a:rPr>
              <a:t>Amazon S3 storage classes </a:t>
            </a:r>
            <a:r>
              <a:rPr lang="en-US" sz="2000" dirty="0"/>
              <a:t>include –</a:t>
            </a:r>
          </a:p>
          <a:p>
            <a:pPr lvl="1"/>
            <a:r>
              <a:rPr lang="en-US" sz="1800" dirty="0"/>
              <a:t>S3 Standard</a:t>
            </a:r>
          </a:p>
          <a:p>
            <a:pPr lvl="1"/>
            <a:r>
              <a:rPr lang="en-US" sz="1800" dirty="0"/>
              <a:t>S3 Standard-IA</a:t>
            </a:r>
          </a:p>
          <a:p>
            <a:pPr lvl="1"/>
            <a:r>
              <a:rPr lang="en-US" sz="1800" dirty="0"/>
              <a:t>S3 One Zone-IA</a:t>
            </a:r>
          </a:p>
          <a:p>
            <a:pPr lvl="1"/>
            <a:r>
              <a:rPr lang="en-US" sz="1800" dirty="0"/>
              <a:t>S3 Intelligent-Tiering</a:t>
            </a:r>
          </a:p>
          <a:p>
            <a:pPr lvl="1"/>
            <a:r>
              <a:rPr lang="en-US" sz="1800" dirty="0"/>
              <a:t>S3 Glacier</a:t>
            </a:r>
          </a:p>
          <a:p>
            <a:pPr lvl="1"/>
            <a:r>
              <a:rPr lang="en-US" sz="1800" dirty="0"/>
              <a:t>S3 Glacier Deep Archive</a:t>
            </a:r>
          </a:p>
          <a:p>
            <a:r>
              <a:rPr lang="en-US" sz="2000" dirty="0"/>
              <a:t>An </a:t>
            </a:r>
            <a:r>
              <a:rPr lang="en-US" sz="2000" dirty="0">
                <a:solidFill>
                  <a:schemeClr val="accent5"/>
                </a:solidFill>
                <a:latin typeface="Amazon Ember" panose="02000000000000000000" pitchFamily="2" charset="0"/>
                <a:ea typeface="Amazon Ember" panose="02000000000000000000" pitchFamily="2" charset="0"/>
              </a:rPr>
              <a:t>Amazon S3 lifecycle policy </a:t>
            </a:r>
            <a:r>
              <a:rPr lang="en-US" sz="2000" dirty="0"/>
              <a:t>can delete or move objects to less expensive storage classes based on age</a:t>
            </a:r>
          </a:p>
          <a:p>
            <a:r>
              <a:rPr lang="en-US" sz="2000" dirty="0">
                <a:solidFill>
                  <a:schemeClr val="accent5"/>
                </a:solidFill>
                <a:latin typeface="Amazon Ember" panose="02000000000000000000" pitchFamily="2" charset="0"/>
                <a:ea typeface="Amazon Ember" panose="02000000000000000000" pitchFamily="2" charset="0"/>
              </a:rPr>
              <a:t>Transferring data </a:t>
            </a:r>
            <a:r>
              <a:rPr lang="en-US" sz="2000" dirty="0"/>
              <a:t>in from the internet to Amazon S3 is free, but transferring out to other Regions or to the internet incurs a fee</a:t>
            </a:r>
          </a:p>
          <a:p>
            <a:endParaRPr lang="en-US" dirty="0"/>
          </a:p>
          <a:p>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32363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96114"/>
            <a:ext cx="11353800" cy="474119"/>
          </a:xfrm>
        </p:spPr>
        <p:txBody>
          <a:bodyPr>
            <a:noAutofit/>
          </a:bodyPr>
          <a:lstStyle/>
          <a:p>
            <a:r>
              <a:rPr lang="en-US" sz="3600" dirty="0">
                <a:latin typeface="+mj-lt"/>
              </a:rPr>
              <a:t>Section 4: Moving data to and from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3: Adding a </a:t>
            </a:r>
            <a:r>
              <a:rPr lang="en-US" b="1" dirty="0"/>
              <a:t>Storage</a:t>
            </a:r>
            <a:r>
              <a:rPr lang="en-US" b="1" dirty="0">
                <a:latin typeface="+mn-lt"/>
              </a:rPr>
              <a:t>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3093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85BF507D-268A-F949-BABE-4594A0EB68B7}"/>
              </a:ext>
            </a:extLst>
          </p:cNvPr>
          <p:cNvSpPr>
            <a:spLocks noGrp="1"/>
          </p:cNvSpPr>
          <p:nvPr>
            <p:ph type="title"/>
          </p:nvPr>
        </p:nvSpPr>
        <p:spPr/>
        <p:txBody>
          <a:bodyPr/>
          <a:lstStyle/>
          <a:p>
            <a:r>
              <a:rPr lang="en-US" dirty="0"/>
              <a:t>Moving objects to Amazon S3</a:t>
            </a:r>
          </a:p>
        </p:txBody>
      </p:sp>
      <p:pic>
        <p:nvPicPr>
          <p:cNvPr id="11" name="Graphic 10">
            <a:extLst>
              <a:ext uri="{FF2B5EF4-FFF2-40B4-BE49-F238E27FC236}">
                <a16:creationId xmlns:a16="http://schemas.microsoft.com/office/drawing/2014/main" id="{74EF722D-C1E1-E145-A862-F690A295C0F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503" y="1410474"/>
            <a:ext cx="711200" cy="711200"/>
          </a:xfrm>
          <a:prstGeom prst="rect">
            <a:avLst/>
          </a:prstGeom>
        </p:spPr>
      </p:pic>
      <p:sp>
        <p:nvSpPr>
          <p:cNvPr id="10" name="TextBox 9">
            <a:extLst>
              <a:ext uri="{FF2B5EF4-FFF2-40B4-BE49-F238E27FC236}">
                <a16:creationId xmlns:a16="http://schemas.microsoft.com/office/drawing/2014/main" id="{5B954F62-0D97-684A-A629-3B1E0BC8B9DF}"/>
              </a:ext>
            </a:extLst>
          </p:cNvPr>
          <p:cNvSpPr txBox="1"/>
          <p:nvPr/>
        </p:nvSpPr>
        <p:spPr>
          <a:xfrm>
            <a:off x="1414510" y="1607021"/>
            <a:ext cx="3309589" cy="369332"/>
          </a:xfrm>
          <a:prstGeom prst="rect">
            <a:avLst/>
          </a:prstGeom>
          <a:noFill/>
        </p:spPr>
        <p:txBody>
          <a:bodyPr wrap="square" rtlCol="0">
            <a:spAutoFit/>
          </a:bodyPr>
          <a:lstStyle/>
          <a:p>
            <a:r>
              <a:rPr lang="en-US" dirty="0">
                <a:solidFill>
                  <a:schemeClr val="accent5"/>
                </a:solidFill>
                <a:latin typeface="Amazon Ember" panose="02000000000000000000" pitchFamily="2" charset="0"/>
                <a:ea typeface="Amazon Ember" panose="02000000000000000000" pitchFamily="2" charset="0"/>
              </a:rPr>
              <a:t>AWS Management Console</a:t>
            </a:r>
          </a:p>
        </p:txBody>
      </p:sp>
      <p:sp>
        <p:nvSpPr>
          <p:cNvPr id="7" name="Content Placeholder 6">
            <a:extLst>
              <a:ext uri="{FF2B5EF4-FFF2-40B4-BE49-F238E27FC236}">
                <a16:creationId xmlns:a16="http://schemas.microsoft.com/office/drawing/2014/main" id="{B4C60F4C-BA5D-E34E-B244-E1383A434E10}"/>
              </a:ext>
            </a:extLst>
          </p:cNvPr>
          <p:cNvSpPr>
            <a:spLocks noGrp="1"/>
          </p:cNvSpPr>
          <p:nvPr>
            <p:ph idx="1"/>
          </p:nvPr>
        </p:nvSpPr>
        <p:spPr>
          <a:xfrm>
            <a:off x="675503" y="2328763"/>
            <a:ext cx="4926385" cy="3544974"/>
          </a:xfrm>
        </p:spPr>
        <p:txBody>
          <a:bodyPr/>
          <a:lstStyle/>
          <a:p>
            <a:pPr marL="0" indent="0">
              <a:buNone/>
            </a:pPr>
            <a:r>
              <a:rPr lang="en-US" sz="2000" dirty="0"/>
              <a:t>Upload or download by using a browser.</a:t>
            </a:r>
          </a:p>
          <a:p>
            <a:endParaRPr lang="en-US" dirty="0"/>
          </a:p>
        </p:txBody>
      </p:sp>
      <p:pic>
        <p:nvPicPr>
          <p:cNvPr id="9" name="Picture 8" descr="screen capture of the S3 Console Upload file wizard.">
            <a:extLst>
              <a:ext uri="{FF2B5EF4-FFF2-40B4-BE49-F238E27FC236}">
                <a16:creationId xmlns:a16="http://schemas.microsoft.com/office/drawing/2014/main" id="{2ECFA062-2C77-8240-94C7-F25E8FC17EE1}"/>
              </a:ext>
            </a:extLst>
          </p:cNvPr>
          <p:cNvPicPr>
            <a:picLocks noChangeAspect="1"/>
          </p:cNvPicPr>
          <p:nvPr/>
        </p:nvPicPr>
        <p:blipFill>
          <a:blip r:embed="rId6"/>
          <a:stretch>
            <a:fillRect/>
          </a:stretch>
        </p:blipFill>
        <p:spPr>
          <a:xfrm>
            <a:off x="675503" y="2896000"/>
            <a:ext cx="4670854" cy="3005963"/>
          </a:xfrm>
          <a:prstGeom prst="rect">
            <a:avLst/>
          </a:prstGeom>
        </p:spPr>
      </p:pic>
      <p:pic>
        <p:nvPicPr>
          <p:cNvPr id="14" name="Graphic 13">
            <a:extLst>
              <a:ext uri="{FF2B5EF4-FFF2-40B4-BE49-F238E27FC236}">
                <a16:creationId xmlns:a16="http://schemas.microsoft.com/office/drawing/2014/main" id="{4CE0C81E-0EBF-2744-9B52-133415DCB12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46310" y="1410474"/>
            <a:ext cx="711200" cy="711200"/>
          </a:xfrm>
          <a:prstGeom prst="rect">
            <a:avLst/>
          </a:prstGeom>
        </p:spPr>
      </p:pic>
      <p:sp>
        <p:nvSpPr>
          <p:cNvPr id="13" name="TextBox 12">
            <a:extLst>
              <a:ext uri="{FF2B5EF4-FFF2-40B4-BE49-F238E27FC236}">
                <a16:creationId xmlns:a16="http://schemas.microsoft.com/office/drawing/2014/main" id="{A0214FEF-5B10-F244-A63E-8310762C0768}"/>
              </a:ext>
            </a:extLst>
          </p:cNvPr>
          <p:cNvSpPr txBox="1"/>
          <p:nvPr/>
        </p:nvSpPr>
        <p:spPr>
          <a:xfrm>
            <a:off x="6976361" y="1594343"/>
            <a:ext cx="3483092" cy="369332"/>
          </a:xfrm>
          <a:prstGeom prst="rect">
            <a:avLst/>
          </a:prstGeom>
          <a:noFill/>
        </p:spPr>
        <p:txBody>
          <a:bodyPr wrap="square" rtlCol="0">
            <a:spAutoFit/>
          </a:bodyPr>
          <a:lstStyle/>
          <a:p>
            <a:r>
              <a:rPr lang="en-US" dirty="0">
                <a:solidFill>
                  <a:schemeClr val="accent5"/>
                </a:solidFill>
                <a:latin typeface="Amazon Ember" panose="02000000000000000000" pitchFamily="2" charset="0"/>
                <a:ea typeface="Amazon Ember" panose="02000000000000000000" pitchFamily="2" charset="0"/>
              </a:rPr>
              <a:t>AWS Command Line Interface</a:t>
            </a:r>
          </a:p>
        </p:txBody>
      </p:sp>
      <p:sp>
        <p:nvSpPr>
          <p:cNvPr id="8" name="Content Placeholder 7">
            <a:extLst>
              <a:ext uri="{FF2B5EF4-FFF2-40B4-BE49-F238E27FC236}">
                <a16:creationId xmlns:a16="http://schemas.microsoft.com/office/drawing/2014/main" id="{E6641952-AACB-3743-81CA-2518C51F9D79}"/>
              </a:ext>
            </a:extLst>
          </p:cNvPr>
          <p:cNvSpPr>
            <a:spLocks noGrp="1"/>
          </p:cNvSpPr>
          <p:nvPr>
            <p:ph idx="13"/>
          </p:nvPr>
        </p:nvSpPr>
        <p:spPr>
          <a:xfrm>
            <a:off x="6246310" y="2328763"/>
            <a:ext cx="5270185" cy="3499116"/>
          </a:xfrm>
        </p:spPr>
        <p:txBody>
          <a:bodyPr/>
          <a:lstStyle/>
          <a:p>
            <a:pPr marL="0" indent="0">
              <a:buNone/>
            </a:pPr>
            <a:r>
              <a:rPr lang="en-US" sz="2000" dirty="0"/>
              <a:t>Upload or download from a terminal command prompt or in a call from a script.</a:t>
            </a:r>
            <a:br>
              <a:rPr lang="en-US" sz="2000" dirty="0"/>
            </a:br>
            <a:endParaRPr lang="en-US" sz="2000" dirty="0"/>
          </a:p>
          <a:p>
            <a:r>
              <a:rPr lang="en-US" sz="1800" dirty="0"/>
              <a:t>Example upload command:</a:t>
            </a:r>
            <a:br>
              <a:rPr lang="en-US" sz="2400" dirty="0"/>
            </a:br>
            <a:r>
              <a:rPr lang="en-US" sz="1600" dirty="0"/>
              <a:t>$ </a:t>
            </a:r>
            <a:r>
              <a:rPr lang="en-US" sz="1800" dirty="0">
                <a:latin typeface="Lucida Console" panose="020B0609040504020204" pitchFamily="49" charset="0"/>
              </a:rPr>
              <a:t>aws s3 cp test.txt \ </a:t>
            </a:r>
            <a:br>
              <a:rPr lang="en-US" sz="1800" dirty="0">
                <a:latin typeface="Lucida Console" panose="020B0609040504020204" pitchFamily="49" charset="0"/>
              </a:rPr>
            </a:br>
            <a:r>
              <a:rPr lang="en-US" sz="1800" dirty="0">
                <a:latin typeface="Lucida Console" panose="020B0609040504020204" pitchFamily="49" charset="0"/>
              </a:rPr>
              <a:t>s3://AWSDOC-EXAMPLE-BUCKET/test.txt</a:t>
            </a:r>
            <a:endParaRPr lang="en-US" sz="3200" dirty="0">
              <a:latin typeface="Lucida Console" panose="020B0609040504020204" pitchFamily="49" charset="0"/>
            </a:endParaRPr>
          </a:p>
          <a:p>
            <a:pPr marL="0" indent="0">
              <a:buNone/>
            </a:pPr>
            <a:endParaRPr lang="en-US" sz="1100" dirty="0"/>
          </a:p>
          <a:p>
            <a:pPr marL="0" indent="0">
              <a:buNone/>
            </a:pPr>
            <a:endParaRPr lang="en-US" sz="2400" dirty="0"/>
          </a:p>
          <a:p>
            <a:pPr marL="0" indent="0">
              <a:buNone/>
            </a:pPr>
            <a:endParaRPr lang="en-US" sz="2400" dirty="0"/>
          </a:p>
          <a:p>
            <a:pPr marL="0" indent="0">
              <a:buNone/>
            </a:pPr>
            <a:endParaRPr lang="en-US" sz="600" dirty="0"/>
          </a:p>
          <a:p>
            <a:pPr marL="0" indent="0">
              <a:buNone/>
            </a:pPr>
            <a:r>
              <a:rPr lang="en-US" sz="2000" dirty="0"/>
              <a:t>Move objects programmatically by using AWS tools or SDKs.</a:t>
            </a:r>
          </a:p>
        </p:txBody>
      </p:sp>
      <p:pic>
        <p:nvPicPr>
          <p:cNvPr id="16" name="Graphic 15">
            <a:extLst>
              <a:ext uri="{FF2B5EF4-FFF2-40B4-BE49-F238E27FC236}">
                <a16:creationId xmlns:a16="http://schemas.microsoft.com/office/drawing/2014/main" id="{8B8F6380-24D6-904C-97D1-C2E85B216CE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5161" y="4582437"/>
            <a:ext cx="711200" cy="711200"/>
          </a:xfrm>
          <a:prstGeom prst="rect">
            <a:avLst/>
          </a:prstGeom>
        </p:spPr>
      </p:pic>
      <p:sp>
        <p:nvSpPr>
          <p:cNvPr id="15" name="TextBox 14">
            <a:extLst>
              <a:ext uri="{FF2B5EF4-FFF2-40B4-BE49-F238E27FC236}">
                <a16:creationId xmlns:a16="http://schemas.microsoft.com/office/drawing/2014/main" id="{F579E3EC-50BA-6748-B37E-CC9E160B6DE8}"/>
              </a:ext>
            </a:extLst>
          </p:cNvPr>
          <p:cNvSpPr txBox="1"/>
          <p:nvPr/>
        </p:nvSpPr>
        <p:spPr>
          <a:xfrm>
            <a:off x="6944523" y="4784148"/>
            <a:ext cx="2866735" cy="369332"/>
          </a:xfrm>
          <a:prstGeom prst="rect">
            <a:avLst/>
          </a:prstGeom>
          <a:noFill/>
        </p:spPr>
        <p:txBody>
          <a:bodyPr wrap="square" rtlCol="0">
            <a:spAutoFit/>
          </a:bodyPr>
          <a:lstStyle/>
          <a:p>
            <a:r>
              <a:rPr lang="en-US" dirty="0">
                <a:solidFill>
                  <a:schemeClr val="accent5"/>
                </a:solidFill>
                <a:latin typeface="Amazon Ember" panose="02000000000000000000" pitchFamily="2" charset="0"/>
                <a:ea typeface="Amazon Ember" panose="02000000000000000000" pitchFamily="2" charset="0"/>
              </a:rPr>
              <a:t>AWS Tools and SDKs</a:t>
            </a:r>
          </a:p>
        </p:txBody>
      </p:sp>
      <p:sp>
        <p:nvSpPr>
          <p:cNvPr id="4" name="Footer Placeholder 3">
            <a:extLst>
              <a:ext uri="{FF2B5EF4-FFF2-40B4-BE49-F238E27FC236}">
                <a16:creationId xmlns:a16="http://schemas.microsoft.com/office/drawing/2014/main" id="{1F957FC8-41E6-1C40-8633-ECD9989111C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9497858C-BD82-E94B-8FAB-0DD06F9B665C}"/>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4194750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Multipart upload</a:t>
            </a:r>
          </a:p>
        </p:txBody>
      </p:sp>
      <p:grpSp>
        <p:nvGrpSpPr>
          <p:cNvPr id="5" name="Group 4" descr="diagram shows an object of size 5 MB or larter being uploaded to the AWS Cloud. It the process it is split into three parts that are reassembled and inserted into the destination S3 bucket.">
            <a:extLst>
              <a:ext uri="{FF2B5EF4-FFF2-40B4-BE49-F238E27FC236}">
                <a16:creationId xmlns:a16="http://schemas.microsoft.com/office/drawing/2014/main" id="{D2DE6395-0495-4F49-BED9-CCA8C87DF27F}"/>
              </a:ext>
            </a:extLst>
          </p:cNvPr>
          <p:cNvGrpSpPr/>
          <p:nvPr/>
        </p:nvGrpSpPr>
        <p:grpSpPr>
          <a:xfrm>
            <a:off x="1922564" y="1365327"/>
            <a:ext cx="7774789" cy="1996461"/>
            <a:chOff x="1922564" y="1365327"/>
            <a:chExt cx="7774789" cy="1996461"/>
          </a:xfrm>
        </p:grpSpPr>
        <p:cxnSp>
          <p:nvCxnSpPr>
            <p:cNvPr id="11" name="Straight Arrow Connector 10">
              <a:extLst>
                <a:ext uri="{FF2B5EF4-FFF2-40B4-BE49-F238E27FC236}">
                  <a16:creationId xmlns:a16="http://schemas.microsoft.com/office/drawing/2014/main" id="{D7672026-3656-1B47-8AD5-54B3C2C7F7F4}"/>
                </a:ext>
              </a:extLst>
            </p:cNvPr>
            <p:cNvCxnSpPr>
              <a:cxnSpLocks/>
              <a:stCxn id="3" idx="3"/>
              <a:endCxn id="23" idx="1"/>
            </p:cNvCxnSpPr>
            <p:nvPr/>
          </p:nvCxnSpPr>
          <p:spPr>
            <a:xfrm flipV="1">
              <a:off x="3013859" y="1969873"/>
              <a:ext cx="1765847" cy="3850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779706" y="1833924"/>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D7672026-3656-1B47-8AD5-54B3C2C7F7F4}"/>
                </a:ext>
              </a:extLst>
            </p:cNvPr>
            <p:cNvCxnSpPr>
              <a:cxnSpLocks/>
              <a:stCxn id="3" idx="3"/>
              <a:endCxn id="33" idx="1"/>
            </p:cNvCxnSpPr>
            <p:nvPr/>
          </p:nvCxnSpPr>
          <p:spPr>
            <a:xfrm>
              <a:off x="3013859" y="2354881"/>
              <a:ext cx="1765847" cy="30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672026-3656-1B47-8AD5-54B3C2C7F7F4}"/>
                </a:ext>
              </a:extLst>
            </p:cNvPr>
            <p:cNvCxnSpPr>
              <a:cxnSpLocks/>
              <a:stCxn id="3" idx="3"/>
              <a:endCxn id="35" idx="1"/>
            </p:cNvCxnSpPr>
            <p:nvPr/>
          </p:nvCxnSpPr>
          <p:spPr>
            <a:xfrm>
              <a:off x="3013859" y="2354881"/>
              <a:ext cx="1766989" cy="390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2E346A25-72F9-2945-96A9-8F03FBB49B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4798" y="1964201"/>
              <a:ext cx="804534" cy="804534"/>
            </a:xfrm>
            <a:prstGeom prst="rect">
              <a:avLst/>
            </a:prstGeom>
          </p:spPr>
        </p:pic>
        <p:sp>
          <p:nvSpPr>
            <p:cNvPr id="25" name="TextBox 24">
              <a:extLst>
                <a:ext uri="{FF2B5EF4-FFF2-40B4-BE49-F238E27FC236}">
                  <a16:creationId xmlns:a16="http://schemas.microsoft.com/office/drawing/2014/main" id="{36B75437-FD6B-6C4B-BE1E-5CFF42A1DB58}"/>
                </a:ext>
              </a:extLst>
            </p:cNvPr>
            <p:cNvSpPr txBox="1"/>
            <p:nvPr/>
          </p:nvSpPr>
          <p:spPr>
            <a:xfrm>
              <a:off x="8113023" y="2727026"/>
              <a:ext cx="15843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S3 bucket</a:t>
              </a:r>
            </a:p>
          </p:txBody>
        </p:sp>
        <p:pic>
          <p:nvPicPr>
            <p:cNvPr id="3" name="Picture 2">
              <a:extLst>
                <a:ext uri="{FF2B5EF4-FFF2-40B4-BE49-F238E27FC236}">
                  <a16:creationId xmlns:a16="http://schemas.microsoft.com/office/drawing/2014/main" id="{18CC5F49-2F99-1049-ACCB-8C70AFD2C226}"/>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8031" y="1924446"/>
              <a:ext cx="665828" cy="860869"/>
            </a:xfrm>
            <a:prstGeom prst="rect">
              <a:avLst/>
            </a:prstGeom>
          </p:spPr>
        </p:pic>
        <p:sp>
          <p:nvSpPr>
            <p:cNvPr id="4" name="TextBox 3">
              <a:extLst>
                <a:ext uri="{FF2B5EF4-FFF2-40B4-BE49-F238E27FC236}">
                  <a16:creationId xmlns:a16="http://schemas.microsoft.com/office/drawing/2014/main" id="{F626C7EA-6F48-EA43-AAB9-42FE3CF02E30}"/>
                </a:ext>
              </a:extLst>
            </p:cNvPr>
            <p:cNvSpPr txBox="1"/>
            <p:nvPr/>
          </p:nvSpPr>
          <p:spPr>
            <a:xfrm>
              <a:off x="1922564" y="2777013"/>
              <a:ext cx="1669318" cy="584775"/>
            </a:xfrm>
            <a:prstGeom prst="rect">
              <a:avLst/>
            </a:prstGeom>
            <a:noFill/>
          </p:spPr>
          <p:txBody>
            <a:bodyPr wrap="square" rtlCol="0">
              <a:spAutoFit/>
            </a:bodyPr>
            <a:lstStyle/>
            <a:p>
              <a:pPr algn="ct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5 MB (or larger) object</a:t>
              </a:r>
            </a:p>
          </p:txBody>
        </p:sp>
        <p:sp>
          <p:nvSpPr>
            <p:cNvPr id="33" name="Rectangle 32">
              <a:extLst>
                <a:ext uri="{FF2B5EF4-FFF2-40B4-BE49-F238E27FC236}">
                  <a16:creationId xmlns:a16="http://schemas.microsoft.com/office/drawing/2014/main" id="{FA2BFF90-553D-4445-8666-95CA6A3FD84A}"/>
                </a:ext>
              </a:extLst>
            </p:cNvPr>
            <p:cNvSpPr/>
            <p:nvPr/>
          </p:nvSpPr>
          <p:spPr>
            <a:xfrm>
              <a:off x="4779706" y="2222014"/>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B701CF7B-863E-2143-9CC0-39A3756C782E}"/>
                </a:ext>
              </a:extLst>
            </p:cNvPr>
            <p:cNvSpPr/>
            <p:nvPr/>
          </p:nvSpPr>
          <p:spPr>
            <a:xfrm>
              <a:off x="4780848" y="2609879"/>
              <a:ext cx="619735" cy="271898"/>
            </a:xfrm>
            <a:prstGeom prst="rect">
              <a:avLst/>
            </a:prstGeom>
            <a:solidFill>
              <a:srgbClr val="F9F9F9"/>
            </a:solidFill>
            <a:ln w="28575">
              <a:solidFill>
                <a:srgbClr val="61616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121A8800-819E-7C4F-A4D7-75D26A0B3703}"/>
                </a:ext>
              </a:extLst>
            </p:cNvPr>
            <p:cNvCxnSpPr>
              <a:cxnSpLocks/>
              <a:stCxn id="23" idx="3"/>
              <a:endCxn id="44" idx="1"/>
            </p:cNvCxnSpPr>
            <p:nvPr/>
          </p:nvCxnSpPr>
          <p:spPr>
            <a:xfrm>
              <a:off x="5399441" y="1969873"/>
              <a:ext cx="1511020" cy="392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2A5850-0D47-D346-A852-7D1E7A6F3BF8}"/>
                </a:ext>
              </a:extLst>
            </p:cNvPr>
            <p:cNvCxnSpPr>
              <a:cxnSpLocks/>
              <a:stCxn id="33" idx="3"/>
              <a:endCxn id="44" idx="1"/>
            </p:cNvCxnSpPr>
            <p:nvPr/>
          </p:nvCxnSpPr>
          <p:spPr>
            <a:xfrm>
              <a:off x="5399441" y="2357963"/>
              <a:ext cx="1511020" cy="4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1EABCF-AEE8-F44A-8638-1076A1F2731D}"/>
                </a:ext>
              </a:extLst>
            </p:cNvPr>
            <p:cNvCxnSpPr>
              <a:cxnSpLocks/>
              <a:stCxn id="35" idx="3"/>
              <a:endCxn id="44" idx="1"/>
            </p:cNvCxnSpPr>
            <p:nvPr/>
          </p:nvCxnSpPr>
          <p:spPr>
            <a:xfrm flipV="1">
              <a:off x="5400583" y="2362499"/>
              <a:ext cx="1509878" cy="383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4E258C46-5309-6F48-9B8E-8A854877D929}"/>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0461" y="1932064"/>
              <a:ext cx="665828" cy="860869"/>
            </a:xfrm>
            <a:prstGeom prst="rect">
              <a:avLst/>
            </a:prstGeom>
          </p:spPr>
        </p:pic>
        <p:sp>
          <p:nvSpPr>
            <p:cNvPr id="54" name="Rectangle 53">
              <a:extLst>
                <a:ext uri="{FF2B5EF4-FFF2-40B4-BE49-F238E27FC236}">
                  <a16:creationId xmlns:a16="http://schemas.microsoft.com/office/drawing/2014/main" id="{4127AED0-A44D-CD4F-87CC-59FBC3E0A521}"/>
                </a:ext>
              </a:extLst>
            </p:cNvPr>
            <p:cNvSpPr/>
            <p:nvPr/>
          </p:nvSpPr>
          <p:spPr>
            <a:xfrm>
              <a:off x="4221642" y="1365327"/>
              <a:ext cx="5192702" cy="18947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55" name="Graphic 54">
              <a:extLst>
                <a:ext uri="{FF2B5EF4-FFF2-40B4-BE49-F238E27FC236}">
                  <a16:creationId xmlns:a16="http://schemas.microsoft.com/office/drawing/2014/main" id="{8CE48621-AF5A-9548-9032-F5E1CAFFFCB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1642" y="1371368"/>
              <a:ext cx="330200" cy="330200"/>
            </a:xfrm>
            <a:prstGeom prst="rect">
              <a:avLst/>
            </a:prstGeom>
          </p:spPr>
        </p:pic>
        <p:cxnSp>
          <p:nvCxnSpPr>
            <p:cNvPr id="56" name="Straight Arrow Connector 55">
              <a:extLst>
                <a:ext uri="{FF2B5EF4-FFF2-40B4-BE49-F238E27FC236}">
                  <a16:creationId xmlns:a16="http://schemas.microsoft.com/office/drawing/2014/main" id="{1EFD925B-3311-934E-BFC5-9DD42025629D}"/>
                </a:ext>
              </a:extLst>
            </p:cNvPr>
            <p:cNvCxnSpPr>
              <a:cxnSpLocks/>
              <a:stCxn id="44" idx="3"/>
              <a:endCxn id="24" idx="1"/>
            </p:cNvCxnSpPr>
            <p:nvPr/>
          </p:nvCxnSpPr>
          <p:spPr>
            <a:xfrm>
              <a:off x="7576289" y="2362499"/>
              <a:ext cx="928509" cy="3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C38B975-8F7C-EC47-9EB2-97C583437CC1}"/>
                </a:ext>
              </a:extLst>
            </p:cNvPr>
            <p:cNvSpPr txBox="1"/>
            <p:nvPr/>
          </p:nvSpPr>
          <p:spPr>
            <a:xfrm>
              <a:off x="4520038" y="2902792"/>
              <a:ext cx="3966150"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Object split into parts, then reassembled</a:t>
              </a:r>
            </a:p>
          </p:txBody>
        </p:sp>
      </p:grpSp>
      <p:sp>
        <p:nvSpPr>
          <p:cNvPr id="59" name="Content Placeholder 58">
            <a:extLst>
              <a:ext uri="{FF2B5EF4-FFF2-40B4-BE49-F238E27FC236}">
                <a16:creationId xmlns:a16="http://schemas.microsoft.com/office/drawing/2014/main" id="{36D91911-1C51-D346-8BEA-4924E5FE50DB}"/>
              </a:ext>
            </a:extLst>
          </p:cNvPr>
          <p:cNvSpPr>
            <a:spLocks noGrp="1"/>
          </p:cNvSpPr>
          <p:nvPr>
            <p:ph idx="1"/>
          </p:nvPr>
        </p:nvSpPr>
        <p:spPr>
          <a:xfrm>
            <a:off x="419100" y="3475737"/>
            <a:ext cx="11353800" cy="2880613"/>
          </a:xfrm>
        </p:spPr>
        <p:txBody>
          <a:bodyPr/>
          <a:lstStyle/>
          <a:p>
            <a:r>
              <a:rPr lang="en-US" sz="2000" dirty="0"/>
              <a:t>Files can be uploaded by using the Multipart Upload API</a:t>
            </a:r>
          </a:p>
          <a:p>
            <a:pPr lvl="1"/>
            <a:r>
              <a:rPr lang="en-US" sz="1600" dirty="0"/>
              <a:t>You can upload a single object as a set of parts</a:t>
            </a:r>
          </a:p>
          <a:p>
            <a:pPr lvl="1"/>
            <a:r>
              <a:rPr lang="en-US" sz="1600" dirty="0"/>
              <a:t>Each part is a contiguous portion of the object's data</a:t>
            </a:r>
          </a:p>
          <a:p>
            <a:pPr lvl="1"/>
            <a:r>
              <a:rPr lang="en-US" sz="1600" dirty="0"/>
              <a:t>After all parts of your object are uploaded, Amazon S3 assembles these parts and creates the object</a:t>
            </a:r>
          </a:p>
          <a:p>
            <a:r>
              <a:rPr lang="en-US" sz="2000" dirty="0"/>
              <a:t>Typically only used for files larger than 100 MB</a:t>
            </a:r>
          </a:p>
          <a:p>
            <a:r>
              <a:rPr lang="en-US" sz="2000" dirty="0"/>
              <a:t>Advantages –</a:t>
            </a:r>
          </a:p>
          <a:p>
            <a:pPr lvl="1"/>
            <a:r>
              <a:rPr lang="en-US" sz="1600" dirty="0"/>
              <a:t>Quick recovery from network issues: If transmission of any part fails, only need to retransmit that part</a:t>
            </a:r>
          </a:p>
          <a:p>
            <a:pPr lvl="1"/>
            <a:r>
              <a:rPr lang="en-US" sz="1600" dirty="0"/>
              <a:t>Ability to pause and resume object uploads</a:t>
            </a:r>
          </a:p>
          <a:p>
            <a:pPr lvl="1"/>
            <a:r>
              <a:rPr lang="en-US" sz="1600" dirty="0"/>
              <a:t>Improved throughput: Upload parts in parallel to improve throughput</a:t>
            </a:r>
          </a:p>
        </p:txBody>
      </p:sp>
      <p:sp>
        <p:nvSpPr>
          <p:cNvPr id="61" name="Footer Placeholder 60">
            <a:extLst>
              <a:ext uri="{FF2B5EF4-FFF2-40B4-BE49-F238E27FC236}">
                <a16:creationId xmlns:a16="http://schemas.microsoft.com/office/drawing/2014/main" id="{6B0B3B1D-53E1-2E4B-95FB-B7012513D5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2" name="Slide Number Placeholder 61">
            <a:extLst>
              <a:ext uri="{FF2B5EF4-FFF2-40B4-BE49-F238E27FC236}">
                <a16:creationId xmlns:a16="http://schemas.microsoft.com/office/drawing/2014/main" id="{E13D5DED-5331-9048-A2CE-6EAFA28A2CA2}"/>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1410067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Amazon S3 Transfer Acceleration </a:t>
            </a:r>
            <a:endParaRPr lang="en-US" sz="6600" dirty="0"/>
          </a:p>
        </p:txBody>
      </p:sp>
      <p:grpSp>
        <p:nvGrpSpPr>
          <p:cNvPr id="3" name="Group 2" descr="diagram compares a standard S3 upload that is uploaded directly to an S3 bucket, with an S3 Transfer Acceleration upload that is uploaded to a CloudFront edge location before it is then transferred to the S3 bucket.">
            <a:extLst>
              <a:ext uri="{FF2B5EF4-FFF2-40B4-BE49-F238E27FC236}">
                <a16:creationId xmlns:a16="http://schemas.microsoft.com/office/drawing/2014/main" id="{D57288C5-F432-5A4C-AFD7-AE3E6902AE12}"/>
              </a:ext>
            </a:extLst>
          </p:cNvPr>
          <p:cNvGrpSpPr/>
          <p:nvPr/>
        </p:nvGrpSpPr>
        <p:grpSpPr>
          <a:xfrm>
            <a:off x="195700" y="1310412"/>
            <a:ext cx="4790864" cy="5091946"/>
            <a:chOff x="195700" y="1310412"/>
            <a:chExt cx="4790864" cy="5091946"/>
          </a:xfrm>
        </p:grpSpPr>
        <p:sp>
          <p:nvSpPr>
            <p:cNvPr id="34" name="Rectangle 33">
              <a:extLst>
                <a:ext uri="{FF2B5EF4-FFF2-40B4-BE49-F238E27FC236}">
                  <a16:creationId xmlns:a16="http://schemas.microsoft.com/office/drawing/2014/main" id="{CF37306A-5008-9546-BFB3-A86E3F2FDD23}"/>
                </a:ext>
              </a:extLst>
            </p:cNvPr>
            <p:cNvSpPr/>
            <p:nvPr/>
          </p:nvSpPr>
          <p:spPr>
            <a:xfrm>
              <a:off x="2076304" y="1709853"/>
              <a:ext cx="1027845" cy="369332"/>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39" name="TextBox 38">
              <a:extLst>
                <a:ext uri="{FF2B5EF4-FFF2-40B4-BE49-F238E27FC236}">
                  <a16:creationId xmlns:a16="http://schemas.microsoft.com/office/drawing/2014/main" id="{872FB32C-E8C7-5543-87BC-3EF6419C509F}"/>
                </a:ext>
              </a:extLst>
            </p:cNvPr>
            <p:cNvSpPr txBox="1"/>
            <p:nvPr/>
          </p:nvSpPr>
          <p:spPr>
            <a:xfrm>
              <a:off x="361294" y="2467471"/>
              <a:ext cx="15843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Any file types</a:t>
              </a:r>
            </a:p>
          </p:txBody>
        </p:sp>
        <p:pic>
          <p:nvPicPr>
            <p:cNvPr id="45" name="Graphic 44">
              <a:extLst>
                <a:ext uri="{FF2B5EF4-FFF2-40B4-BE49-F238E27FC236}">
                  <a16:creationId xmlns:a16="http://schemas.microsoft.com/office/drawing/2014/main" id="{29E3EAF2-60A3-284A-856E-F539E4354B3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0612" y="4302724"/>
              <a:ext cx="631328" cy="631328"/>
            </a:xfrm>
            <a:prstGeom prst="rect">
              <a:avLst/>
            </a:prstGeom>
          </p:spPr>
        </p:pic>
        <p:pic>
          <p:nvPicPr>
            <p:cNvPr id="47" name="Graphic 46">
              <a:extLst>
                <a:ext uri="{FF2B5EF4-FFF2-40B4-BE49-F238E27FC236}">
                  <a16:creationId xmlns:a16="http://schemas.microsoft.com/office/drawing/2014/main" id="{C7067F93-2DB7-5A41-9F01-C71C67B9CA1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4009" y="1682433"/>
              <a:ext cx="804534" cy="804534"/>
            </a:xfrm>
            <a:prstGeom prst="rect">
              <a:avLst/>
            </a:prstGeom>
          </p:spPr>
        </p:pic>
        <p:pic>
          <p:nvPicPr>
            <p:cNvPr id="48" name="Graphic 47">
              <a:extLst>
                <a:ext uri="{FF2B5EF4-FFF2-40B4-BE49-F238E27FC236}">
                  <a16:creationId xmlns:a16="http://schemas.microsoft.com/office/drawing/2014/main" id="{99CB0170-142B-E342-8F8B-302575F2FCA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16396" y="2135488"/>
              <a:ext cx="469900" cy="469900"/>
            </a:xfrm>
            <a:prstGeom prst="rect">
              <a:avLst/>
            </a:prstGeom>
          </p:spPr>
        </p:pic>
        <p:sp>
          <p:nvSpPr>
            <p:cNvPr id="50" name="Rectangle 49">
              <a:extLst>
                <a:ext uri="{FF2B5EF4-FFF2-40B4-BE49-F238E27FC236}">
                  <a16:creationId xmlns:a16="http://schemas.microsoft.com/office/drawing/2014/main" id="{3FEEDD3A-49EF-6A4F-866A-E3B0F8B59886}"/>
                </a:ext>
              </a:extLst>
            </p:cNvPr>
            <p:cNvSpPr/>
            <p:nvPr/>
          </p:nvSpPr>
          <p:spPr>
            <a:xfrm>
              <a:off x="3353364" y="1407867"/>
              <a:ext cx="1633200" cy="14256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51" name="Graphic 50">
              <a:extLst>
                <a:ext uri="{FF2B5EF4-FFF2-40B4-BE49-F238E27FC236}">
                  <a16:creationId xmlns:a16="http://schemas.microsoft.com/office/drawing/2014/main" id="{84E7182C-DEAC-4C4F-B0E8-C42A7E335F6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53364" y="1407867"/>
              <a:ext cx="330200" cy="330200"/>
            </a:xfrm>
            <a:prstGeom prst="rect">
              <a:avLst/>
            </a:prstGeom>
          </p:spPr>
        </p:pic>
        <p:pic>
          <p:nvPicPr>
            <p:cNvPr id="4" name="Picture 3">
              <a:extLst>
                <a:ext uri="{FF2B5EF4-FFF2-40B4-BE49-F238E27FC236}">
                  <a16:creationId xmlns:a16="http://schemas.microsoft.com/office/drawing/2014/main" id="{9594FB68-D6BF-9348-AD1A-24A90DEEABF5}"/>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3966" y="1658140"/>
              <a:ext cx="678986" cy="852680"/>
            </a:xfrm>
            <a:prstGeom prst="rect">
              <a:avLst/>
            </a:prstGeom>
          </p:spPr>
        </p:pic>
        <p:cxnSp>
          <p:nvCxnSpPr>
            <p:cNvPr id="52" name="Straight Arrow Connector 51">
              <a:extLst>
                <a:ext uri="{FF2B5EF4-FFF2-40B4-BE49-F238E27FC236}">
                  <a16:creationId xmlns:a16="http://schemas.microsoft.com/office/drawing/2014/main" id="{765B93FA-37EF-B84D-8105-AE018241DFEF}"/>
                </a:ext>
              </a:extLst>
            </p:cNvPr>
            <p:cNvCxnSpPr>
              <a:cxnSpLocks/>
              <a:stCxn id="4" idx="3"/>
              <a:endCxn id="47" idx="1"/>
            </p:cNvCxnSpPr>
            <p:nvPr/>
          </p:nvCxnSpPr>
          <p:spPr>
            <a:xfrm>
              <a:off x="1492952" y="2084480"/>
              <a:ext cx="2301057" cy="22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2F0BD52-A1FF-D84D-BAA3-19FE2464301F}"/>
                </a:ext>
              </a:extLst>
            </p:cNvPr>
            <p:cNvSpPr/>
            <p:nvPr/>
          </p:nvSpPr>
          <p:spPr>
            <a:xfrm>
              <a:off x="2080599" y="4192753"/>
              <a:ext cx="1027845" cy="369332"/>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54" name="TextBox 53">
              <a:extLst>
                <a:ext uri="{FF2B5EF4-FFF2-40B4-BE49-F238E27FC236}">
                  <a16:creationId xmlns:a16="http://schemas.microsoft.com/office/drawing/2014/main" id="{50526447-7362-1C47-AC30-28CDE936EB2A}"/>
                </a:ext>
              </a:extLst>
            </p:cNvPr>
            <p:cNvSpPr txBox="1"/>
            <p:nvPr/>
          </p:nvSpPr>
          <p:spPr>
            <a:xfrm>
              <a:off x="361294" y="4998077"/>
              <a:ext cx="1584330" cy="338554"/>
            </a:xfrm>
            <a:prstGeom prst="rect">
              <a:avLst/>
            </a:prstGeom>
            <a:noFill/>
          </p:spPr>
          <p:txBody>
            <a:bodyPr wrap="square" rtlCol="0">
              <a:spAutoFit/>
            </a:bodyPr>
            <a:lstStyle>
              <a:defPPr>
                <a:defRPr lang="en-US"/>
              </a:defPPr>
              <a:lvl1pPr algn="ctr">
                <a:defRPr sz="1400">
                  <a:ea typeface="Amazon Ember Light" panose="020B0403020204020204" pitchFamily="34" charset="0"/>
                  <a:cs typeface="Amazon Ember Light" panose="020B0403020204020204" pitchFamily="34" charset="0"/>
                </a:defRPr>
              </a:lvl1pPr>
            </a:lstStyle>
            <a:p>
              <a:r>
                <a:rPr lang="en-US" sz="1600" dirty="0"/>
                <a:t>Any file types</a:t>
              </a:r>
            </a:p>
          </p:txBody>
        </p:sp>
        <p:pic>
          <p:nvPicPr>
            <p:cNvPr id="55" name="Graphic 54">
              <a:extLst>
                <a:ext uri="{FF2B5EF4-FFF2-40B4-BE49-F238E27FC236}">
                  <a16:creationId xmlns:a16="http://schemas.microsoft.com/office/drawing/2014/main" id="{8B1F3F63-C647-6A47-9AEC-885E55AF552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2132" y="5262152"/>
              <a:ext cx="804534" cy="804534"/>
            </a:xfrm>
            <a:prstGeom prst="rect">
              <a:avLst/>
            </a:prstGeom>
          </p:spPr>
        </p:pic>
        <p:pic>
          <p:nvPicPr>
            <p:cNvPr id="56" name="Graphic 55">
              <a:extLst>
                <a:ext uri="{FF2B5EF4-FFF2-40B4-BE49-F238E27FC236}">
                  <a16:creationId xmlns:a16="http://schemas.microsoft.com/office/drawing/2014/main" id="{1A167BD5-3DD5-C144-85C9-45BC06E4576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0691" y="4618388"/>
              <a:ext cx="469900" cy="469900"/>
            </a:xfrm>
            <a:prstGeom prst="rect">
              <a:avLst/>
            </a:prstGeom>
          </p:spPr>
        </p:pic>
        <p:sp>
          <p:nvSpPr>
            <p:cNvPr id="57" name="Rectangle 56">
              <a:extLst>
                <a:ext uri="{FF2B5EF4-FFF2-40B4-BE49-F238E27FC236}">
                  <a16:creationId xmlns:a16="http://schemas.microsoft.com/office/drawing/2014/main" id="{D5C8A94B-30A1-4E45-B0F3-43AEFC30E9BD}"/>
                </a:ext>
              </a:extLst>
            </p:cNvPr>
            <p:cNvSpPr/>
            <p:nvPr/>
          </p:nvSpPr>
          <p:spPr>
            <a:xfrm>
              <a:off x="3357659" y="3375983"/>
              <a:ext cx="1628905" cy="29922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58" name="Graphic 57">
              <a:extLst>
                <a:ext uri="{FF2B5EF4-FFF2-40B4-BE49-F238E27FC236}">
                  <a16:creationId xmlns:a16="http://schemas.microsoft.com/office/drawing/2014/main" id="{B1225CE7-35DC-DF4A-8961-E589C854F11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53364" y="3384138"/>
              <a:ext cx="330200" cy="330200"/>
            </a:xfrm>
            <a:prstGeom prst="rect">
              <a:avLst/>
            </a:prstGeom>
          </p:spPr>
        </p:pic>
        <p:pic>
          <p:nvPicPr>
            <p:cNvPr id="59" name="Picture 58">
              <a:extLst>
                <a:ext uri="{FF2B5EF4-FFF2-40B4-BE49-F238E27FC236}">
                  <a16:creationId xmlns:a16="http://schemas.microsoft.com/office/drawing/2014/main" id="{AD514FF7-9416-7848-807D-DBDDC3E8D9D2}"/>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3966" y="4188746"/>
              <a:ext cx="678986" cy="852680"/>
            </a:xfrm>
            <a:prstGeom prst="rect">
              <a:avLst/>
            </a:prstGeom>
          </p:spPr>
        </p:pic>
        <p:cxnSp>
          <p:nvCxnSpPr>
            <p:cNvPr id="60" name="Straight Arrow Connector 59">
              <a:extLst>
                <a:ext uri="{FF2B5EF4-FFF2-40B4-BE49-F238E27FC236}">
                  <a16:creationId xmlns:a16="http://schemas.microsoft.com/office/drawing/2014/main" id="{70AC46EC-FCA7-8148-893C-01CC04900F0D}"/>
                </a:ext>
              </a:extLst>
            </p:cNvPr>
            <p:cNvCxnSpPr>
              <a:cxnSpLocks/>
              <a:stCxn id="59" idx="3"/>
              <a:endCxn id="45" idx="1"/>
            </p:cNvCxnSpPr>
            <p:nvPr/>
          </p:nvCxnSpPr>
          <p:spPr>
            <a:xfrm>
              <a:off x="1492952" y="4615086"/>
              <a:ext cx="2387660" cy="330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60EBD68-579E-9D41-A3DF-02BF6B70DDDA}"/>
                </a:ext>
              </a:extLst>
            </p:cNvPr>
            <p:cNvCxnSpPr>
              <a:cxnSpLocks/>
              <a:stCxn id="45" idx="2"/>
              <a:endCxn id="55" idx="0"/>
            </p:cNvCxnSpPr>
            <p:nvPr/>
          </p:nvCxnSpPr>
          <p:spPr>
            <a:xfrm flipH="1">
              <a:off x="4194399" y="4934052"/>
              <a:ext cx="1877" cy="32810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D4F86E0-9DD6-4D47-A969-A90F2475321B}"/>
                </a:ext>
              </a:extLst>
            </p:cNvPr>
            <p:cNvSpPr txBox="1"/>
            <p:nvPr/>
          </p:nvSpPr>
          <p:spPr>
            <a:xfrm>
              <a:off x="3402234" y="2485013"/>
              <a:ext cx="15843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S3 bucket</a:t>
              </a:r>
            </a:p>
          </p:txBody>
        </p:sp>
        <p:sp>
          <p:nvSpPr>
            <p:cNvPr id="63" name="TextBox 62">
              <a:extLst>
                <a:ext uri="{FF2B5EF4-FFF2-40B4-BE49-F238E27FC236}">
                  <a16:creationId xmlns:a16="http://schemas.microsoft.com/office/drawing/2014/main" id="{ED9E8513-9315-8B43-A2F8-C36607EA5BB4}"/>
                </a:ext>
              </a:extLst>
            </p:cNvPr>
            <p:cNvSpPr txBox="1"/>
            <p:nvPr/>
          </p:nvSpPr>
          <p:spPr>
            <a:xfrm>
              <a:off x="3402234" y="6063804"/>
              <a:ext cx="15843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S3 bucket</a:t>
              </a:r>
            </a:p>
          </p:txBody>
        </p:sp>
        <p:sp>
          <p:nvSpPr>
            <p:cNvPr id="64" name="TextBox 63">
              <a:extLst>
                <a:ext uri="{FF2B5EF4-FFF2-40B4-BE49-F238E27FC236}">
                  <a16:creationId xmlns:a16="http://schemas.microsoft.com/office/drawing/2014/main" id="{421696E9-B597-CE45-8B80-3F10BCFC3364}"/>
                </a:ext>
              </a:extLst>
            </p:cNvPr>
            <p:cNvSpPr txBox="1"/>
            <p:nvPr/>
          </p:nvSpPr>
          <p:spPr>
            <a:xfrm>
              <a:off x="3365658" y="3764996"/>
              <a:ext cx="1620905" cy="584775"/>
            </a:xfrm>
            <a:prstGeom prst="rect">
              <a:avLst/>
            </a:prstGeom>
            <a:noFill/>
          </p:spPr>
          <p:txBody>
            <a:bodyPr wrap="square" rtlCol="0">
              <a:spAutoFit/>
            </a:bodyPr>
            <a:lstStyle>
              <a:defPPr>
                <a:defRPr lang="en-US"/>
              </a:defPPr>
              <a:lvl1pPr algn="ctr">
                <a:defRPr sz="1400">
                  <a:ea typeface="Amazon Ember Light" panose="020B0403020204020204" pitchFamily="34" charset="0"/>
                  <a:cs typeface="Amazon Ember Light" panose="020B0403020204020204" pitchFamily="34" charset="0"/>
                </a:defRPr>
              </a:lvl1pPr>
            </a:lstStyle>
            <a:p>
              <a:r>
                <a:rPr lang="en-US" sz="1600" dirty="0"/>
                <a:t>CloudFront </a:t>
              </a:r>
              <a:br>
                <a:rPr lang="en-US" sz="1600" dirty="0"/>
              </a:br>
              <a:r>
                <a:rPr lang="en-US" sz="1600" dirty="0"/>
                <a:t>edge location</a:t>
              </a:r>
            </a:p>
          </p:txBody>
        </p:sp>
        <p:sp>
          <p:nvSpPr>
            <p:cNvPr id="65" name="TextBox 64">
              <a:extLst>
                <a:ext uri="{FF2B5EF4-FFF2-40B4-BE49-F238E27FC236}">
                  <a16:creationId xmlns:a16="http://schemas.microsoft.com/office/drawing/2014/main" id="{EE44A3F5-B943-9D42-B89C-EA548C0C70E4}"/>
                </a:ext>
              </a:extLst>
            </p:cNvPr>
            <p:cNvSpPr txBox="1"/>
            <p:nvPr/>
          </p:nvSpPr>
          <p:spPr>
            <a:xfrm>
              <a:off x="195700" y="1310412"/>
              <a:ext cx="2590209" cy="338554"/>
            </a:xfrm>
            <a:prstGeom prst="rect">
              <a:avLst/>
            </a:prstGeom>
            <a:noFill/>
          </p:spPr>
          <p:txBody>
            <a:bodyPr wrap="square" rtlCol="0">
              <a:spAutoFit/>
            </a:bodyPr>
            <a:lstStyle/>
            <a:p>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Standard S3 upload</a:t>
              </a:r>
            </a:p>
          </p:txBody>
        </p:sp>
        <p:sp>
          <p:nvSpPr>
            <p:cNvPr id="66" name="TextBox 65">
              <a:extLst>
                <a:ext uri="{FF2B5EF4-FFF2-40B4-BE49-F238E27FC236}">
                  <a16:creationId xmlns:a16="http://schemas.microsoft.com/office/drawing/2014/main" id="{54755465-0388-E242-92DF-C05FB6E51E00}"/>
                </a:ext>
              </a:extLst>
            </p:cNvPr>
            <p:cNvSpPr txBox="1"/>
            <p:nvPr/>
          </p:nvSpPr>
          <p:spPr>
            <a:xfrm>
              <a:off x="195700" y="3584484"/>
              <a:ext cx="2590209" cy="338554"/>
            </a:xfrm>
            <a:prstGeom prst="rect">
              <a:avLst/>
            </a:prstGeom>
            <a:noFill/>
          </p:spPr>
          <p:txBody>
            <a:bodyPr wrap="square" rtlCol="0">
              <a:spAutoFit/>
            </a:bodyPr>
            <a:lstStyle/>
            <a:p>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S3 Transfer Acceleration</a:t>
              </a:r>
            </a:p>
          </p:txBody>
        </p:sp>
        <p:sp>
          <p:nvSpPr>
            <p:cNvPr id="67" name="TextBox 66">
              <a:extLst>
                <a:ext uri="{FF2B5EF4-FFF2-40B4-BE49-F238E27FC236}">
                  <a16:creationId xmlns:a16="http://schemas.microsoft.com/office/drawing/2014/main" id="{FE0308CD-4EE6-934E-80D7-F01B43AB677A}"/>
                </a:ext>
              </a:extLst>
            </p:cNvPr>
            <p:cNvSpPr txBox="1"/>
            <p:nvPr/>
          </p:nvSpPr>
          <p:spPr>
            <a:xfrm>
              <a:off x="658800" y="3037597"/>
              <a:ext cx="989319" cy="338554"/>
            </a:xfrm>
            <a:prstGeom prst="rect">
              <a:avLst/>
            </a:prstGeom>
            <a:noFill/>
          </p:spPr>
          <p:txBody>
            <a:bodyPr wrap="square" rtlCol="0">
              <a:spAutoFit/>
            </a:bodyPr>
            <a:lstStyle/>
            <a:p>
              <a:r>
                <a:rPr lang="en-US" sz="1600" dirty="0">
                  <a:solidFill>
                    <a:srgbClr val="7030A0"/>
                  </a:solidFill>
                  <a:latin typeface="Amazon Ember" panose="02000000000000000000" pitchFamily="2" charset="0"/>
                  <a:ea typeface="Amazon Ember" panose="02000000000000000000" pitchFamily="2" charset="0"/>
                  <a:cs typeface="Amazon Ember Light" panose="020B0403020204020204" pitchFamily="34" charset="0"/>
                </a:rPr>
                <a:t>versus</a:t>
              </a:r>
            </a:p>
          </p:txBody>
        </p:sp>
      </p:grpSp>
      <p:sp>
        <p:nvSpPr>
          <p:cNvPr id="22" name="Content Placeholder 21">
            <a:extLst>
              <a:ext uri="{FF2B5EF4-FFF2-40B4-BE49-F238E27FC236}">
                <a16:creationId xmlns:a16="http://schemas.microsoft.com/office/drawing/2014/main" id="{45D6553D-EDFD-504E-A2FA-161A7E5070BB}"/>
              </a:ext>
            </a:extLst>
          </p:cNvPr>
          <p:cNvSpPr>
            <a:spLocks noGrp="1"/>
          </p:cNvSpPr>
          <p:nvPr>
            <p:ph idx="13"/>
          </p:nvPr>
        </p:nvSpPr>
        <p:spPr/>
        <p:txBody>
          <a:bodyPr/>
          <a:lstStyle/>
          <a:p>
            <a:r>
              <a:rPr lang="en-US" sz="2400" dirty="0"/>
              <a:t>Accelerates Amazon S3 data transfers </a:t>
            </a:r>
          </a:p>
          <a:p>
            <a:r>
              <a:rPr lang="en-US" sz="2400" dirty="0"/>
              <a:t>Uses optimized network protocols and the AWS edge infrastructure</a:t>
            </a:r>
          </a:p>
          <a:p>
            <a:r>
              <a:rPr lang="en-US" sz="2400" dirty="0"/>
              <a:t>Typical speed improvement:</a:t>
            </a:r>
          </a:p>
          <a:p>
            <a:pPr lvl="1"/>
            <a:r>
              <a:rPr lang="en-US" sz="2000" dirty="0"/>
              <a:t>50–500% for cross-country transfer of larger objects</a:t>
            </a:r>
          </a:p>
          <a:p>
            <a:pPr lvl="1"/>
            <a:r>
              <a:rPr lang="en-US" sz="2000" dirty="0"/>
              <a:t>Can go even higher under certain conditions</a:t>
            </a:r>
          </a:p>
          <a:p>
            <a:pPr>
              <a:buClr>
                <a:schemeClr val="tx1"/>
              </a:buClr>
            </a:pPr>
            <a:r>
              <a:rPr lang="en-US" sz="2400" u="sng" dirty="0">
                <a:solidFill>
                  <a:srgbClr val="00B0F0"/>
                </a:solidFill>
                <a:hlinkClick r:id="rId13">
                  <a:extLst>
                    <a:ext uri="{A12FA001-AC4F-418D-AE19-62706E023703}">
                      <ahyp:hlinkClr xmlns:ahyp="http://schemas.microsoft.com/office/drawing/2018/hyperlinkcolor" val="tx"/>
                    </a:ext>
                  </a:extLst>
                </a:hlinkClick>
              </a:rPr>
              <a:t>Amazon S3 Transfer Acceleration Speed Comparison Tool</a:t>
            </a:r>
            <a:endParaRPr lang="en-US" sz="2400" u="sng" dirty="0">
              <a:solidFill>
                <a:srgbClr val="00B0F0"/>
              </a:solidFill>
            </a:endParaRPr>
          </a:p>
          <a:p>
            <a:pPr lvl="1"/>
            <a:r>
              <a:rPr lang="en-US" sz="2000" dirty="0"/>
              <a:t>Shows speed advantage gained (by Region)</a:t>
            </a:r>
          </a:p>
        </p:txBody>
      </p:sp>
      <p:sp>
        <p:nvSpPr>
          <p:cNvPr id="23" name="Footer Placeholder 22">
            <a:extLst>
              <a:ext uri="{FF2B5EF4-FFF2-40B4-BE49-F238E27FC236}">
                <a16:creationId xmlns:a16="http://schemas.microsoft.com/office/drawing/2014/main" id="{571324B8-98C8-A74F-B06C-5B6284E1EB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4" name="Slide Number Placeholder 23">
            <a:extLst>
              <a:ext uri="{FF2B5EF4-FFF2-40B4-BE49-F238E27FC236}">
                <a16:creationId xmlns:a16="http://schemas.microsoft.com/office/drawing/2014/main" id="{C8B67B05-E462-3243-A516-59A13BB25268}"/>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972792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2032227"/>
            <a:ext cx="4268647" cy="1933792"/>
          </a:xfrm>
        </p:spPr>
        <p:txBody>
          <a:bodyPr anchor="t" anchorCtr="0">
            <a:noAutofit/>
          </a:bodyPr>
          <a:lstStyle/>
          <a:p>
            <a:r>
              <a:rPr lang="en-US" sz="3600" dirty="0"/>
              <a:t>Demonstration: </a:t>
            </a:r>
            <a:br>
              <a:rPr lang="en-US" sz="3600" dirty="0"/>
            </a:br>
            <a:r>
              <a:rPr lang="en-US" sz="3600" dirty="0">
                <a:latin typeface="+mj-lt"/>
              </a:rPr>
              <a:t>S3 Transfer Acceleration</a:t>
            </a: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76603" y="2032227"/>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593013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542324" cy="474119"/>
          </a:xfrm>
        </p:spPr>
        <p:txBody>
          <a:bodyPr/>
          <a:lstStyle/>
          <a:p>
            <a:r>
              <a:rPr lang="en-US" sz="3600" dirty="0"/>
              <a:t>Moving large amounts of data into Amazon S3: AWS Snowball </a:t>
            </a:r>
          </a:p>
        </p:txBody>
      </p:sp>
      <p:pic>
        <p:nvPicPr>
          <p:cNvPr id="6" name="Picture 5" descr="picture of what looks like a large hardshell briefcase. It is actually an AWS Snowball.">
            <a:extLst>
              <a:ext uri="{FF2B5EF4-FFF2-40B4-BE49-F238E27FC236}">
                <a16:creationId xmlns:a16="http://schemas.microsoft.com/office/drawing/2014/main" id="{8F4FE900-1372-FE4F-8478-A81CBDF5683B}"/>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2551" y="1255947"/>
            <a:ext cx="2087363" cy="1561233"/>
          </a:xfrm>
          <a:prstGeom prst="rect">
            <a:avLst/>
          </a:prstGeom>
        </p:spPr>
      </p:pic>
      <p:sp>
        <p:nvSpPr>
          <p:cNvPr id="9" name="TextBox 8">
            <a:extLst>
              <a:ext uri="{FF2B5EF4-FFF2-40B4-BE49-F238E27FC236}">
                <a16:creationId xmlns:a16="http://schemas.microsoft.com/office/drawing/2014/main" id="{73597D29-2536-7D49-87C8-362E82769B4D}"/>
              </a:ext>
            </a:extLst>
          </p:cNvPr>
          <p:cNvSpPr txBox="1"/>
          <p:nvPr/>
        </p:nvSpPr>
        <p:spPr>
          <a:xfrm>
            <a:off x="4342870" y="1706988"/>
            <a:ext cx="5175398"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AWS Snowball</a:t>
            </a:r>
          </a:p>
        </p:txBody>
      </p:sp>
      <p:sp>
        <p:nvSpPr>
          <p:cNvPr id="11" name="Rectangle 10">
            <a:extLst>
              <a:ext uri="{FF2B5EF4-FFF2-40B4-BE49-F238E27FC236}">
                <a16:creationId xmlns:a16="http://schemas.microsoft.com/office/drawing/2014/main" id="{F58598B4-376F-9D44-9A07-2061DC1F5537}"/>
              </a:ext>
            </a:extLst>
          </p:cNvPr>
          <p:cNvSpPr/>
          <p:nvPr/>
        </p:nvSpPr>
        <p:spPr>
          <a:xfrm>
            <a:off x="5774604" y="2086022"/>
            <a:ext cx="3350597"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Petabyte-scale data transport </a:t>
            </a:r>
          </a:p>
        </p:txBody>
      </p:sp>
      <p:pic>
        <p:nvPicPr>
          <p:cNvPr id="16" name="Graphic 15">
            <a:extLst>
              <a:ext uri="{FF2B5EF4-FFF2-40B4-BE49-F238E27FC236}">
                <a16:creationId xmlns:a16="http://schemas.microsoft.com/office/drawing/2014/main" id="{1B7E07E9-821E-8F44-86B2-5A2F18BFBE2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324" y="2751620"/>
            <a:ext cx="1216152" cy="1216152"/>
          </a:xfrm>
          <a:prstGeom prst="rect">
            <a:avLst/>
          </a:prstGeom>
        </p:spPr>
      </p:pic>
      <p:sp>
        <p:nvSpPr>
          <p:cNvPr id="15" name="TextBox 14">
            <a:extLst>
              <a:ext uri="{FF2B5EF4-FFF2-40B4-BE49-F238E27FC236}">
                <a16:creationId xmlns:a16="http://schemas.microsoft.com/office/drawing/2014/main" id="{677B56B6-BA85-524D-A4DA-8A28A0B2B9E3}"/>
              </a:ext>
            </a:extLst>
          </p:cNvPr>
          <p:cNvSpPr txBox="1"/>
          <p:nvPr/>
        </p:nvSpPr>
        <p:spPr>
          <a:xfrm>
            <a:off x="402448" y="4052542"/>
            <a:ext cx="2301904"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Snowball</a:t>
            </a:r>
          </a:p>
        </p:txBody>
      </p:sp>
      <p:sp>
        <p:nvSpPr>
          <p:cNvPr id="19" name="Rectangle 18">
            <a:extLst>
              <a:ext uri="{FF2B5EF4-FFF2-40B4-BE49-F238E27FC236}">
                <a16:creationId xmlns:a16="http://schemas.microsoft.com/office/drawing/2014/main" id="{6605A30D-E757-6B4E-9364-C2535CF01C50}"/>
              </a:ext>
              <a:ext uri="{C183D7F6-B498-43B3-948B-1728B52AA6E4}">
                <adec:decorative xmlns:adec="http://schemas.microsoft.com/office/drawing/2017/decorative" val="1"/>
              </a:ext>
            </a:extLst>
          </p:cNvPr>
          <p:cNvSpPr/>
          <p:nvPr/>
        </p:nvSpPr>
        <p:spPr>
          <a:xfrm>
            <a:off x="470558" y="2359098"/>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3" name="Content Placeholder 2">
            <a:extLst>
              <a:ext uri="{FF2B5EF4-FFF2-40B4-BE49-F238E27FC236}">
                <a16:creationId xmlns:a16="http://schemas.microsoft.com/office/drawing/2014/main" id="{5AFF0769-BEBC-0942-A230-A27DD597EBEC}"/>
              </a:ext>
            </a:extLst>
          </p:cNvPr>
          <p:cNvSpPr>
            <a:spLocks noGrp="1"/>
          </p:cNvSpPr>
          <p:nvPr>
            <p:ph idx="1"/>
          </p:nvPr>
        </p:nvSpPr>
        <p:spPr>
          <a:xfrm>
            <a:off x="3179118" y="2849711"/>
            <a:ext cx="8542324" cy="3234980"/>
          </a:xfrm>
        </p:spPr>
        <p:txBody>
          <a:bodyPr/>
          <a:lstStyle/>
          <a:p>
            <a:r>
              <a:rPr lang="en-US" sz="1800" dirty="0"/>
              <a:t>Can transport multiple terabytes of data into or out of Amazon S3</a:t>
            </a:r>
          </a:p>
          <a:p>
            <a:pPr lvl="1"/>
            <a:r>
              <a:rPr lang="en-US" sz="1600" dirty="0"/>
              <a:t>Multiple devices can be used to transfer petabytes</a:t>
            </a:r>
          </a:p>
          <a:p>
            <a:r>
              <a:rPr lang="en-US" sz="1800" dirty="0"/>
              <a:t>Addresses concerns of large data transfers (network costs, transfer times, security)</a:t>
            </a:r>
            <a:endParaRPr lang="en-US" sz="1600" dirty="0"/>
          </a:p>
          <a:p>
            <a:pPr lvl="1"/>
            <a:r>
              <a:rPr lang="en-US" sz="1600" i="1" dirty="0"/>
              <a:t>Example</a:t>
            </a:r>
            <a:r>
              <a:rPr lang="en-US" sz="1600" dirty="0"/>
              <a:t>: To transfer 10 petabytes (10 million GB) over the internet with a 10 Gbps upload speed would take over 100 days</a:t>
            </a:r>
            <a:endParaRPr lang="en-US" sz="1200" dirty="0"/>
          </a:p>
          <a:p>
            <a:r>
              <a:rPr lang="en-US" sz="1800" dirty="0"/>
              <a:t>To use –</a:t>
            </a:r>
          </a:p>
          <a:p>
            <a:pPr lvl="1"/>
            <a:r>
              <a:rPr lang="en-US" sz="1600" dirty="0"/>
              <a:t>Create a job in the AWS Management Console and a Snowball will be shipped to you.</a:t>
            </a:r>
          </a:p>
          <a:p>
            <a:pPr lvl="1"/>
            <a:r>
              <a:rPr lang="en-US" sz="1600" dirty="0"/>
              <a:t>Attach to your local network, then download and run the Snowball Client</a:t>
            </a:r>
          </a:p>
          <a:p>
            <a:pPr lvl="1"/>
            <a:r>
              <a:rPr lang="en-US" sz="1600" dirty="0"/>
              <a:t>Select the file directories to transfer (encrypted) to the device</a:t>
            </a:r>
          </a:p>
          <a:p>
            <a:pPr lvl="1"/>
            <a:r>
              <a:rPr lang="en-US" sz="1600" dirty="0"/>
              <a:t>Ship the device back and track the status</a:t>
            </a:r>
            <a:endParaRPr lang="en-US" sz="1400" dirty="0"/>
          </a:p>
        </p:txBody>
      </p:sp>
      <p:sp>
        <p:nvSpPr>
          <p:cNvPr id="7" name="Footer Placeholder 6">
            <a:extLst>
              <a:ext uri="{FF2B5EF4-FFF2-40B4-BE49-F238E27FC236}">
                <a16:creationId xmlns:a16="http://schemas.microsoft.com/office/drawing/2014/main" id="{C209F0EE-4896-AB44-B1AF-9B32609D522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294718F7-5F37-9644-B4F6-75900123FFF8}"/>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52071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754397" cy="474119"/>
          </a:xfrm>
        </p:spPr>
        <p:txBody>
          <a:bodyPr/>
          <a:lstStyle/>
          <a:p>
            <a:r>
              <a:rPr lang="en-US" sz="3600" dirty="0"/>
              <a:t>Moving large amounts of data into Amazon S3: AWS Snowmobile</a:t>
            </a:r>
          </a:p>
        </p:txBody>
      </p:sp>
      <p:pic>
        <p:nvPicPr>
          <p:cNvPr id="5" name="Picture 4" descr="picture of a semi truck with trailer.">
            <a:extLst>
              <a:ext uri="{FF2B5EF4-FFF2-40B4-BE49-F238E27FC236}">
                <a16:creationId xmlns:a16="http://schemas.microsoft.com/office/drawing/2014/main" id="{60C18BD1-8AFE-FC4A-835F-80908FEDF3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11191" y="1291537"/>
            <a:ext cx="2625112" cy="1474437"/>
          </a:xfrm>
          <a:prstGeom prst="rect">
            <a:avLst/>
          </a:prstGeom>
        </p:spPr>
      </p:pic>
      <p:sp>
        <p:nvSpPr>
          <p:cNvPr id="10" name="TextBox 9">
            <a:extLst>
              <a:ext uri="{FF2B5EF4-FFF2-40B4-BE49-F238E27FC236}">
                <a16:creationId xmlns:a16="http://schemas.microsoft.com/office/drawing/2014/main" id="{7A83CE1F-4E03-8344-BB46-F341349307AB}"/>
              </a:ext>
            </a:extLst>
          </p:cNvPr>
          <p:cNvSpPr txBox="1"/>
          <p:nvPr/>
        </p:nvSpPr>
        <p:spPr>
          <a:xfrm>
            <a:off x="6453328" y="1797924"/>
            <a:ext cx="3763926"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AWS Snowmobile</a:t>
            </a:r>
          </a:p>
        </p:txBody>
      </p:sp>
      <p:sp>
        <p:nvSpPr>
          <p:cNvPr id="12" name="Rectangle 11">
            <a:extLst>
              <a:ext uri="{FF2B5EF4-FFF2-40B4-BE49-F238E27FC236}">
                <a16:creationId xmlns:a16="http://schemas.microsoft.com/office/drawing/2014/main" id="{3D79941F-6D7B-ED41-B7A9-D3671208F4AD}"/>
              </a:ext>
            </a:extLst>
          </p:cNvPr>
          <p:cNvSpPr/>
          <p:nvPr/>
        </p:nvSpPr>
        <p:spPr>
          <a:xfrm>
            <a:off x="6744150" y="2181641"/>
            <a:ext cx="3182281"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Exabyte-scale data transport</a:t>
            </a:r>
          </a:p>
        </p:txBody>
      </p:sp>
      <p:pic>
        <p:nvPicPr>
          <p:cNvPr id="16" name="Graphic 15">
            <a:extLst>
              <a:ext uri="{FF2B5EF4-FFF2-40B4-BE49-F238E27FC236}">
                <a16:creationId xmlns:a16="http://schemas.microsoft.com/office/drawing/2014/main" id="{10C17BEB-28AE-B340-A3C1-181E3EB432D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324" y="2769586"/>
            <a:ext cx="1216152" cy="1216152"/>
          </a:xfrm>
          <a:prstGeom prst="rect">
            <a:avLst/>
          </a:prstGeom>
        </p:spPr>
      </p:pic>
      <p:sp>
        <p:nvSpPr>
          <p:cNvPr id="17" name="TextBox 16">
            <a:extLst>
              <a:ext uri="{FF2B5EF4-FFF2-40B4-BE49-F238E27FC236}">
                <a16:creationId xmlns:a16="http://schemas.microsoft.com/office/drawing/2014/main" id="{C3ACC75A-E97D-BA42-BFCA-8FFADF6C6A75}"/>
              </a:ext>
            </a:extLst>
          </p:cNvPr>
          <p:cNvSpPr txBox="1"/>
          <p:nvPr/>
        </p:nvSpPr>
        <p:spPr>
          <a:xfrm>
            <a:off x="402448" y="4052542"/>
            <a:ext cx="2301904"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Snowmobile</a:t>
            </a:r>
          </a:p>
        </p:txBody>
      </p:sp>
      <p:sp>
        <p:nvSpPr>
          <p:cNvPr id="19" name="Rectangle 18">
            <a:extLst>
              <a:ext uri="{FF2B5EF4-FFF2-40B4-BE49-F238E27FC236}">
                <a16:creationId xmlns:a16="http://schemas.microsoft.com/office/drawing/2014/main" id="{05499484-A58E-4B4A-B16B-92A59C4112DA}"/>
              </a:ext>
              <a:ext uri="{C183D7F6-B498-43B3-948B-1728B52AA6E4}">
                <adec:decorative xmlns:adec="http://schemas.microsoft.com/office/drawing/2017/decorative" val="1"/>
              </a:ext>
            </a:extLst>
          </p:cNvPr>
          <p:cNvSpPr/>
          <p:nvPr/>
        </p:nvSpPr>
        <p:spPr>
          <a:xfrm>
            <a:off x="470558" y="2359098"/>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4" name="Content Placeholder 3">
            <a:extLst>
              <a:ext uri="{FF2B5EF4-FFF2-40B4-BE49-F238E27FC236}">
                <a16:creationId xmlns:a16="http://schemas.microsoft.com/office/drawing/2014/main" id="{3333EBDB-C3DA-5A45-9265-1AA45A22F660}"/>
              </a:ext>
            </a:extLst>
          </p:cNvPr>
          <p:cNvSpPr>
            <a:spLocks noGrp="1"/>
          </p:cNvSpPr>
          <p:nvPr>
            <p:ph idx="13"/>
          </p:nvPr>
        </p:nvSpPr>
        <p:spPr>
          <a:xfrm>
            <a:off x="3401887" y="3051172"/>
            <a:ext cx="7468831" cy="3234981"/>
          </a:xfrm>
        </p:spPr>
        <p:txBody>
          <a:bodyPr/>
          <a:lstStyle/>
          <a:p>
            <a:r>
              <a:rPr lang="en-US" sz="2000" dirty="0"/>
              <a:t>A 45-foot-long (13.7 meters) shipping container, pulled by a semi-trailer truck</a:t>
            </a:r>
          </a:p>
          <a:p>
            <a:r>
              <a:rPr lang="en-US" sz="2000" dirty="0"/>
              <a:t>Can transfer up to 100 PB per Snowmobile </a:t>
            </a:r>
          </a:p>
          <a:p>
            <a:r>
              <a:rPr lang="en-US" sz="2000" dirty="0"/>
              <a:t>Offers multiple layers of security –</a:t>
            </a:r>
          </a:p>
          <a:p>
            <a:pPr lvl="1"/>
            <a:r>
              <a:rPr lang="en-US" sz="2000" dirty="0"/>
              <a:t>Dedicated security personnel</a:t>
            </a:r>
          </a:p>
          <a:p>
            <a:pPr lvl="1"/>
            <a:r>
              <a:rPr lang="en-US" sz="2000" dirty="0"/>
              <a:t>GPS tracking, alarm monitoring, 24/7 video surveillance</a:t>
            </a:r>
          </a:p>
          <a:p>
            <a:pPr lvl="1"/>
            <a:r>
              <a:rPr lang="en-US" sz="2000" dirty="0"/>
              <a:t>Optional escort security vehicle while in transit</a:t>
            </a:r>
          </a:p>
          <a:p>
            <a:pPr lvl="1"/>
            <a:r>
              <a:rPr lang="en-US" sz="2000" dirty="0"/>
              <a:t>Data encrypted with 256-bit encryption keys</a:t>
            </a:r>
          </a:p>
        </p:txBody>
      </p:sp>
      <p:sp>
        <p:nvSpPr>
          <p:cNvPr id="7" name="Footer Placeholder 6">
            <a:extLst>
              <a:ext uri="{FF2B5EF4-FFF2-40B4-BE49-F238E27FC236}">
                <a16:creationId xmlns:a16="http://schemas.microsoft.com/office/drawing/2014/main" id="{C209F0EE-4896-AB44-B1AF-9B32609D522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294718F7-5F37-9644-B4F6-75900123FFF8}"/>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1262188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The </a:t>
            </a:r>
            <a:r>
              <a:rPr lang="en-US" sz="2400" dirty="0">
                <a:solidFill>
                  <a:schemeClr val="accent5"/>
                </a:solidFill>
                <a:latin typeface="Amazon Ember" panose="02000000000000000000" pitchFamily="2" charset="0"/>
                <a:ea typeface="Amazon Ember" panose="02000000000000000000" pitchFamily="2" charset="0"/>
              </a:rPr>
              <a:t>S3 multipart upload </a:t>
            </a:r>
            <a:r>
              <a:rPr lang="en-US" sz="2400" dirty="0"/>
              <a:t>option is a good option for files larger than 100 MB and in situations where network connectivity might be inconsistent</a:t>
            </a:r>
          </a:p>
          <a:p>
            <a:r>
              <a:rPr lang="en-US" sz="2400" dirty="0">
                <a:solidFill>
                  <a:schemeClr val="accent5"/>
                </a:solidFill>
                <a:latin typeface="Amazon Ember" panose="02000000000000000000" pitchFamily="2" charset="0"/>
                <a:ea typeface="Amazon Ember" panose="02000000000000000000" pitchFamily="2" charset="0"/>
              </a:rPr>
              <a:t>Amazon S3 Transfer Acceleration </a:t>
            </a:r>
            <a:r>
              <a:rPr lang="en-US" sz="2400" dirty="0"/>
              <a:t>uses edge locations and can significantly increase the speed of uploads</a:t>
            </a:r>
          </a:p>
          <a:p>
            <a:r>
              <a:rPr lang="en-US" sz="2400" dirty="0">
                <a:solidFill>
                  <a:schemeClr val="accent5"/>
                </a:solidFill>
                <a:latin typeface="Amazon Ember" panose="02000000000000000000" pitchFamily="2" charset="0"/>
                <a:ea typeface="Amazon Ember" panose="02000000000000000000" pitchFamily="2" charset="0"/>
              </a:rPr>
              <a:t>AWS Snowball </a:t>
            </a:r>
            <a:r>
              <a:rPr lang="en-US" sz="2400" dirty="0"/>
              <a:t>provides a way to transfer </a:t>
            </a:r>
            <a:r>
              <a:rPr lang="en-US" sz="2400" i="1" dirty="0">
                <a:solidFill>
                  <a:schemeClr val="accent5"/>
                </a:solidFill>
                <a:latin typeface="Amazon Ember" panose="02000000000000000000" pitchFamily="2" charset="0"/>
                <a:ea typeface="Amazon Ember" panose="02000000000000000000" pitchFamily="2" charset="0"/>
              </a:rPr>
              <a:t>petabytes</a:t>
            </a:r>
            <a:r>
              <a:rPr lang="en-US" sz="2400" dirty="0"/>
              <a:t> of data, and </a:t>
            </a:r>
            <a:r>
              <a:rPr lang="en-US" sz="2400" dirty="0">
                <a:solidFill>
                  <a:schemeClr val="accent5"/>
                </a:solidFill>
                <a:latin typeface="Amazon Ember" panose="02000000000000000000" pitchFamily="2" charset="0"/>
                <a:ea typeface="Amazon Ember" panose="02000000000000000000" pitchFamily="2" charset="0"/>
              </a:rPr>
              <a:t>AWS Snowmobile</a:t>
            </a:r>
            <a:r>
              <a:rPr lang="en-US" sz="2400" dirty="0"/>
              <a:t> provides a way to transfer </a:t>
            </a:r>
            <a:r>
              <a:rPr lang="en-US" sz="2400" i="1" dirty="0">
                <a:solidFill>
                  <a:schemeClr val="accent5"/>
                </a:solidFill>
                <a:latin typeface="Amazon Ember" panose="02000000000000000000" pitchFamily="2" charset="0"/>
                <a:ea typeface="Amazon Ember" panose="02000000000000000000" pitchFamily="2" charset="0"/>
              </a:rPr>
              <a:t>exabytes</a:t>
            </a:r>
            <a:r>
              <a:rPr lang="en-US" sz="2400" dirty="0"/>
              <a:t> of data to AWS</a:t>
            </a:r>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39</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Title 1"/>
          <p:cNvSpPr>
            <a:spLocks noGrp="1"/>
          </p:cNvSpPr>
          <p:nvPr>
            <p:ph type="title"/>
          </p:nvPr>
        </p:nvSpPr>
        <p:spPr/>
        <p:txBody>
          <a:bodyPr>
            <a:noAutofit/>
          </a:bodyPr>
          <a:lstStyle/>
          <a:p>
            <a:r>
              <a:rPr lang="en-US" sz="4000" dirty="0">
                <a:latin typeface="+mj-lt"/>
              </a:rPr>
              <a:t>Section 1: The simplest architecture</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3: Adding a Storage Layer</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5: Choosing Regions for your architecture</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latin typeface="+mj-lt"/>
              </a:rPr>
              <a:t>Module 3: Adding a Storage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12440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8823223" cy="474119"/>
          </a:xfrm>
        </p:spPr>
        <p:txBody>
          <a:bodyPr/>
          <a:lstStyle/>
          <a:p>
            <a:r>
              <a:rPr lang="en-US" sz="3600" dirty="0"/>
              <a:t>Choosing a Region: Compliance and latency considerations</a:t>
            </a:r>
          </a:p>
        </p:txBody>
      </p:sp>
      <p:sp>
        <p:nvSpPr>
          <p:cNvPr id="7" name="Content Placeholder 6">
            <a:extLst>
              <a:ext uri="{FF2B5EF4-FFF2-40B4-BE49-F238E27FC236}">
                <a16:creationId xmlns:a16="http://schemas.microsoft.com/office/drawing/2014/main" id="{E20C430F-D6BE-2F4F-938C-A16706ACA9E7}"/>
              </a:ext>
            </a:extLst>
          </p:cNvPr>
          <p:cNvSpPr>
            <a:spLocks noGrp="1"/>
          </p:cNvSpPr>
          <p:nvPr>
            <p:ph idx="1"/>
          </p:nvPr>
        </p:nvSpPr>
        <p:spPr>
          <a:xfrm>
            <a:off x="3785418" y="1528175"/>
            <a:ext cx="7987481" cy="4648788"/>
          </a:xfrm>
        </p:spPr>
        <p:txBody>
          <a:bodyPr/>
          <a:lstStyle/>
          <a:p>
            <a:r>
              <a:rPr lang="en-US" dirty="0"/>
              <a:t>Data residency and regulatory compliance</a:t>
            </a:r>
          </a:p>
          <a:p>
            <a:pPr lvl="1"/>
            <a:r>
              <a:rPr lang="en-US" dirty="0"/>
              <a:t>Are there relevant Region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privacy laws</a:t>
            </a:r>
            <a:r>
              <a:rPr lang="en-US" dirty="0"/>
              <a:t>?</a:t>
            </a:r>
          </a:p>
          <a:p>
            <a:pPr lvl="1"/>
            <a:r>
              <a:rPr lang="en-US" dirty="0"/>
              <a:t>Can customer data be stored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outside the country</a:t>
            </a:r>
            <a:r>
              <a:rPr lang="en-US" dirty="0"/>
              <a:t>?</a:t>
            </a:r>
          </a:p>
          <a:p>
            <a:pPr lvl="1"/>
            <a:r>
              <a:rPr lang="en-US" dirty="0"/>
              <a:t>Can you meet your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governance</a:t>
            </a:r>
            <a:r>
              <a:rPr lang="en-US" dirty="0"/>
              <a:t> obligation?</a:t>
            </a:r>
          </a:p>
          <a:p>
            <a:pPr lvl="1"/>
            <a:endParaRPr lang="en-US" dirty="0"/>
          </a:p>
          <a:p>
            <a:r>
              <a:rPr lang="en-US" dirty="0"/>
              <a:t>Proximity of users to data</a:t>
            </a:r>
          </a:p>
          <a:p>
            <a:pPr lvl="1"/>
            <a:r>
              <a:rPr lang="en-US" dirty="0"/>
              <a:t>Small differences in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latency</a:t>
            </a:r>
            <a:r>
              <a:rPr lang="en-US" dirty="0"/>
              <a:t> can impact customer experience</a:t>
            </a:r>
          </a:p>
          <a:p>
            <a:pPr lvl="1"/>
            <a:r>
              <a:rPr lang="en-US" dirty="0"/>
              <a:t>Choose the Region closest to your users</a:t>
            </a:r>
          </a:p>
          <a:p>
            <a:pPr lvl="1"/>
            <a:endParaRPr lang="en-US" dirty="0"/>
          </a:p>
          <a:p>
            <a:pPr lvl="1"/>
            <a:endParaRPr lang="en-US" dirty="0"/>
          </a:p>
          <a:p>
            <a:endParaRPr lang="en-US" dirty="0"/>
          </a:p>
          <a:p>
            <a:endParaRPr lang="en-US" dirty="0"/>
          </a:p>
          <a:p>
            <a:pPr lvl="1"/>
            <a:endParaRPr lang="en-US" dirty="0"/>
          </a:p>
          <a:p>
            <a:pPr lvl="1"/>
            <a:endParaRPr lang="en-US" dirty="0"/>
          </a:p>
          <a:p>
            <a:endParaRPr lang="en-US" dirty="0"/>
          </a:p>
        </p:txBody>
      </p:sp>
      <p:sp>
        <p:nvSpPr>
          <p:cNvPr id="3" name="Footer Placeholder 2">
            <a:extLst>
              <a:ext uri="{FF2B5EF4-FFF2-40B4-BE49-F238E27FC236}">
                <a16:creationId xmlns:a16="http://schemas.microsoft.com/office/drawing/2014/main" id="{C9CC5C31-7B13-5144-8AC8-324C4E145D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34B4CBD-39E0-2244-B363-2C5B7BF293A1}"/>
              </a:ext>
            </a:extLst>
          </p:cNvPr>
          <p:cNvSpPr>
            <a:spLocks noGrp="1"/>
          </p:cNvSpPr>
          <p:nvPr>
            <p:ph type="sldNum" sz="quarter" idx="12"/>
          </p:nvPr>
        </p:nvSpPr>
        <p:spPr/>
        <p:txBody>
          <a:bodyPr/>
          <a:lstStyle/>
          <a:p>
            <a:fld id="{B6A95138-A96E-2F42-A959-2EFD44FE4AB7}" type="slidenum">
              <a:rPr lang="en-US" smtClean="0"/>
              <a:t>41</a:t>
            </a:fld>
            <a:endParaRPr lang="en-US" dirty="0"/>
          </a:p>
        </p:txBody>
      </p:sp>
      <p:pic>
        <p:nvPicPr>
          <p:cNvPr id="8" name="Picture 7">
            <a:extLst>
              <a:ext uri="{FF2B5EF4-FFF2-40B4-BE49-F238E27FC236}">
                <a16:creationId xmlns:a16="http://schemas.microsoft.com/office/drawing/2014/main" id="{1E65E082-F88B-4240-A062-0A713D52CF14}"/>
              </a:ext>
              <a:ext uri="{C183D7F6-B498-43B3-948B-1728B52AA6E4}">
                <adec:decorative xmlns:adec="http://schemas.microsoft.com/office/drawing/2017/decorative" val="1"/>
              </a:ext>
            </a:extLst>
          </p:cNvPr>
          <p:cNvPicPr>
            <a:picLocks noChangeAspect="1"/>
          </p:cNvPicPr>
          <p:nvPr/>
        </p:nvPicPr>
        <p:blipFill>
          <a:blip r:embed="rId4" cstate="print">
            <a:alphaModFix amt="72000"/>
            <a:extLst>
              <a:ext uri="{28A0092B-C50C-407E-A947-70E740481C1C}">
                <a14:useLocalDpi xmlns:a14="http://schemas.microsoft.com/office/drawing/2010/main"/>
              </a:ext>
            </a:extLst>
          </a:blip>
          <a:stretch>
            <a:fillRect/>
          </a:stretch>
        </p:blipFill>
        <p:spPr>
          <a:xfrm>
            <a:off x="177769" y="2158789"/>
            <a:ext cx="3355897" cy="713128"/>
          </a:xfrm>
          <a:prstGeom prst="rect">
            <a:avLst/>
          </a:prstGeom>
          <a:effectLst>
            <a:softEdge rad="114300"/>
          </a:effectLst>
        </p:spPr>
      </p:pic>
      <p:pic>
        <p:nvPicPr>
          <p:cNvPr id="20" name="Picture 19">
            <a:extLst>
              <a:ext uri="{FF2B5EF4-FFF2-40B4-BE49-F238E27FC236}">
                <a16:creationId xmlns:a16="http://schemas.microsoft.com/office/drawing/2014/main" id="{3A0423B1-6F94-D04E-A86C-2032A1F10A1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10112" y="3986083"/>
            <a:ext cx="963161" cy="997155"/>
          </a:xfrm>
          <a:prstGeom prst="rect">
            <a:avLst/>
          </a:prstGeom>
        </p:spPr>
      </p:pic>
    </p:spTree>
    <p:custDataLst>
      <p:tags r:id="rId1"/>
    </p:custDataLst>
    <p:extLst>
      <p:ext uri="{BB962C8B-B14F-4D97-AF65-F5344CB8AC3E}">
        <p14:creationId xmlns:p14="http://schemas.microsoft.com/office/powerpoint/2010/main" val="1773863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DB18-E9A3-1043-AB7A-5B37F02464A6}"/>
              </a:ext>
            </a:extLst>
          </p:cNvPr>
          <p:cNvSpPr>
            <a:spLocks noGrp="1"/>
          </p:cNvSpPr>
          <p:nvPr>
            <p:ph type="title"/>
          </p:nvPr>
        </p:nvSpPr>
        <p:spPr/>
        <p:txBody>
          <a:bodyPr/>
          <a:lstStyle/>
          <a:p>
            <a:r>
              <a:rPr lang="en-US" sz="3600" dirty="0"/>
              <a:t>Choosing a Region: Service availability and cost considerations</a:t>
            </a:r>
          </a:p>
        </p:txBody>
      </p:sp>
      <p:sp>
        <p:nvSpPr>
          <p:cNvPr id="3" name="Content Placeholder 2">
            <a:extLst>
              <a:ext uri="{FF2B5EF4-FFF2-40B4-BE49-F238E27FC236}">
                <a16:creationId xmlns:a16="http://schemas.microsoft.com/office/drawing/2014/main" id="{248FE4FE-52C6-FA40-9A9F-A593C323B6AA}"/>
              </a:ext>
            </a:extLst>
          </p:cNvPr>
          <p:cNvSpPr>
            <a:spLocks noGrp="1"/>
          </p:cNvSpPr>
          <p:nvPr>
            <p:ph idx="1"/>
          </p:nvPr>
        </p:nvSpPr>
        <p:spPr>
          <a:xfrm>
            <a:off x="419100" y="1528175"/>
            <a:ext cx="8610600" cy="4648788"/>
          </a:xfrm>
        </p:spPr>
        <p:txBody>
          <a:bodyPr/>
          <a:lstStyle/>
          <a:p>
            <a:r>
              <a:rPr lang="en-US" dirty="0"/>
              <a:t>Service and feature availability</a:t>
            </a:r>
          </a:p>
          <a:p>
            <a:pPr lvl="1"/>
            <a:r>
              <a:rPr lang="en-US" dirty="0"/>
              <a:t>Not all AWS services are available in all Regions</a:t>
            </a:r>
          </a:p>
          <a:p>
            <a:pPr lvl="2"/>
            <a:r>
              <a:rPr lang="en-US" dirty="0"/>
              <a:t>Consult the </a:t>
            </a:r>
            <a:r>
              <a:rPr lang="en-US" dirty="0">
                <a:hlinkClick r:id="rId4"/>
              </a:rPr>
              <a:t>AWS Region Table </a:t>
            </a:r>
            <a:r>
              <a:rPr lang="en-US" dirty="0"/>
              <a:t>for details</a:t>
            </a:r>
          </a:p>
          <a:p>
            <a:pPr lvl="2"/>
            <a:r>
              <a:rPr lang="en-US" dirty="0"/>
              <a:t>Services expand to new Regions regularly</a:t>
            </a:r>
          </a:p>
          <a:p>
            <a:pPr lvl="1"/>
            <a:r>
              <a:rPr lang="en-US" dirty="0"/>
              <a:t>Can use some </a:t>
            </a:r>
            <a:r>
              <a:rPr lang="en-US"/>
              <a:t>services cross-Region</a:t>
            </a:r>
            <a:r>
              <a:rPr lang="en-US" dirty="0"/>
              <a:t>, but at increased latency</a:t>
            </a:r>
          </a:p>
          <a:p>
            <a:pPr marL="457200" lvl="1" indent="0">
              <a:buNone/>
            </a:pPr>
            <a:endParaRPr lang="en-US" dirty="0"/>
          </a:p>
          <a:p>
            <a:r>
              <a:rPr lang="en-US" dirty="0"/>
              <a:t>Cost-effectiveness</a:t>
            </a:r>
          </a:p>
          <a:p>
            <a:pPr lvl="1"/>
            <a:r>
              <a:rPr lang="en-US" sz="2000" dirty="0"/>
              <a:t>Costs vary by Region</a:t>
            </a:r>
          </a:p>
          <a:p>
            <a:pPr lvl="1"/>
            <a:r>
              <a:rPr lang="en-US" sz="2000" dirty="0"/>
              <a:t>Some services like Amazon S3 have costs for transferring data out</a:t>
            </a:r>
          </a:p>
          <a:p>
            <a:pPr lvl="1"/>
            <a:r>
              <a:rPr lang="en-US" sz="2000" dirty="0"/>
              <a:t>Consider the cost-effectiveness of replicating the entire environment in another Region</a:t>
            </a:r>
          </a:p>
        </p:txBody>
      </p:sp>
      <p:sp>
        <p:nvSpPr>
          <p:cNvPr id="4" name="Footer Placeholder 3">
            <a:extLst>
              <a:ext uri="{FF2B5EF4-FFF2-40B4-BE49-F238E27FC236}">
                <a16:creationId xmlns:a16="http://schemas.microsoft.com/office/drawing/2014/main" id="{269D7532-D285-5044-B016-F9050E66656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98BF9AE-747F-8F4D-98AC-A49775568A9E}"/>
              </a:ext>
            </a:extLst>
          </p:cNvPr>
          <p:cNvSpPr>
            <a:spLocks noGrp="1"/>
          </p:cNvSpPr>
          <p:nvPr>
            <p:ph type="sldNum" sz="quarter" idx="12"/>
          </p:nvPr>
        </p:nvSpPr>
        <p:spPr/>
        <p:txBody>
          <a:bodyPr/>
          <a:lstStyle/>
          <a:p>
            <a:fld id="{B6A95138-A96E-2F42-A959-2EFD44FE4AB7}" type="slidenum">
              <a:rPr lang="en-US" smtClean="0"/>
              <a:t>42</a:t>
            </a:fld>
            <a:endParaRPr lang="en-US" dirty="0"/>
          </a:p>
        </p:txBody>
      </p:sp>
      <p:pic>
        <p:nvPicPr>
          <p:cNvPr id="6" name="Picture 5">
            <a:extLst>
              <a:ext uri="{FF2B5EF4-FFF2-40B4-BE49-F238E27FC236}">
                <a16:creationId xmlns:a16="http://schemas.microsoft.com/office/drawing/2014/main" id="{4E0C40F7-54B6-A94A-99C2-A3E01FEF2D08}"/>
              </a:ext>
              <a:ext uri="{C183D7F6-B498-43B3-948B-1728B52AA6E4}">
                <adec:decorative xmlns:adec="http://schemas.microsoft.com/office/drawing/2017/decorative" val="1"/>
              </a:ext>
            </a:extLst>
          </p:cNvPr>
          <p:cNvPicPr>
            <a:picLocks noChangeAspect="1"/>
          </p:cNvPicPr>
          <p:nvPr/>
        </p:nvPicPr>
        <p:blipFill rotWithShape="1">
          <a:blip r:embed="rId5" cstate="print">
            <a:alphaModFix amt="60000"/>
            <a:extLst>
              <a:ext uri="{28A0092B-C50C-407E-A947-70E740481C1C}">
                <a14:useLocalDpi xmlns:a14="http://schemas.microsoft.com/office/drawing/2010/main"/>
              </a:ext>
            </a:extLst>
          </a:blip>
          <a:srcRect l="-1149"/>
          <a:stretch/>
        </p:blipFill>
        <p:spPr>
          <a:xfrm>
            <a:off x="9237062" y="4233439"/>
            <a:ext cx="2054942" cy="1796040"/>
          </a:xfrm>
          <a:prstGeom prst="rect">
            <a:avLst/>
          </a:prstGeom>
          <a:effectLst>
            <a:softEdge rad="114300"/>
          </a:effectLst>
        </p:spPr>
      </p:pic>
      <p:pic>
        <p:nvPicPr>
          <p:cNvPr id="8" name="Picture 7">
            <a:extLst>
              <a:ext uri="{FF2B5EF4-FFF2-40B4-BE49-F238E27FC236}">
                <a16:creationId xmlns:a16="http://schemas.microsoft.com/office/drawing/2014/main" id="{42F538A0-B0B9-5A4F-971B-724F79E17DF6}"/>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44787" y="1877961"/>
            <a:ext cx="3396407" cy="1419394"/>
          </a:xfrm>
          <a:prstGeom prst="rect">
            <a:avLst/>
          </a:prstGeom>
          <a:effectLst>
            <a:softEdge rad="279400"/>
          </a:effectLst>
        </p:spPr>
      </p:pic>
    </p:spTree>
    <p:custDataLst>
      <p:tags r:id="rId1"/>
    </p:custDataLst>
    <p:extLst>
      <p:ext uri="{BB962C8B-B14F-4D97-AF65-F5344CB8AC3E}">
        <p14:creationId xmlns:p14="http://schemas.microsoft.com/office/powerpoint/2010/main" val="3187090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453151" cy="1325563"/>
          </a:xfrm>
        </p:spPr>
        <p:txBody>
          <a:bodyPr>
            <a:noAutofit/>
          </a:bodyPr>
          <a:lstStyle/>
          <a:p>
            <a:r>
              <a:rPr lang="en-US" sz="2800" dirty="0">
                <a:latin typeface="+mj-lt"/>
              </a:rPr>
              <a:t>Module 3 – Challenge Lab: </a:t>
            </a:r>
            <a:br>
              <a:rPr lang="en-US" sz="2800" dirty="0">
                <a:latin typeface="+mj-lt"/>
              </a:rPr>
            </a:br>
            <a:r>
              <a:rPr lang="en-US" sz="2800" dirty="0">
                <a:latin typeface="+mj-lt"/>
              </a:rPr>
              <a:t>Creating a Static Website for the Café </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2906"/>
            <a:ext cx="5767388" cy="3844924"/>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43</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84098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n-lt"/>
                <a:ea typeface="Amazon Ember" panose="020B0603020204020204" pitchFamily="34" charset="0"/>
                <a:cs typeface="Amazon Ember" panose="020B0603020204020204" pitchFamily="34" charset="0"/>
              </a:rPr>
              <a:t>The business need: A simple website</a:t>
            </a:r>
          </a:p>
        </p:txBody>
      </p:sp>
      <p:sp>
        <p:nvSpPr>
          <p:cNvPr id="14" name="Content Placeholder 8"/>
          <p:cNvSpPr txBox="1">
            <a:spLocks/>
          </p:cNvSpPr>
          <p:nvPr/>
        </p:nvSpPr>
        <p:spPr>
          <a:xfrm>
            <a:off x="419099" y="1447098"/>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kumimoji="0" lang="en-US" sz="2000" b="0" i="0" u="none" strike="noStrike" kern="1200" cap="none" spc="0" normalizeH="0" baseline="0" noProof="0" dirty="0" err="1">
                <a:ln>
                  <a:noFill/>
                </a:ln>
                <a:solidFill>
                  <a:srgbClr val="000000"/>
                </a:solidFill>
                <a:effectLst/>
                <a:uLnTx/>
                <a:uFillTx/>
                <a:latin typeface="+mn-lt"/>
                <a:ea typeface="Amazon Ember" panose="02000000000000000000" pitchFamily="2" charset="0"/>
              </a:rPr>
              <a:t>Sof</a:t>
            </a:r>
            <a:r>
              <a:rPr lang="en-US" sz="2000" dirty="0"/>
              <a:t>í</a:t>
            </a:r>
            <a:r>
              <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rPr>
              <a:t>a mentioned to Nikhil that she wants a website that will showcase the café visually through images, and provide customers with business details. </a:t>
            </a:r>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657" y="2883159"/>
            <a:ext cx="4387637" cy="2925091"/>
          </a:xfrm>
          <a:prstGeom prst="rect">
            <a:avLst/>
          </a:prstGeom>
        </p:spPr>
      </p:pic>
      <p:pic>
        <p:nvPicPr>
          <p:cNvPr id="9" name="Picture 8" descr="picture of Frank taking a photo of a piece of cake with his mobile phone.">
            <a:extLst>
              <a:ext uri="{FF2B5EF4-FFF2-40B4-BE49-F238E27FC236}">
                <a16:creationId xmlns:a16="http://schemas.microsoft.com/office/drawing/2014/main" id="{E55CC348-C64C-604F-88F6-BC87C6232BC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08196" y="1579051"/>
            <a:ext cx="2043007" cy="3064510"/>
          </a:xfrm>
          <a:prstGeom prst="rect">
            <a:avLst/>
          </a:prstGeom>
        </p:spPr>
      </p:pic>
      <p:sp>
        <p:nvSpPr>
          <p:cNvPr id="11" name="Content Placeholder 8">
            <a:extLst>
              <a:ext uri="{FF2B5EF4-FFF2-40B4-BE49-F238E27FC236}">
                <a16:creationId xmlns:a16="http://schemas.microsoft.com/office/drawing/2014/main" id="{6815975D-9905-1447-A844-66B5B3DAD3BF}"/>
              </a:ext>
            </a:extLst>
          </p:cNvPr>
          <p:cNvSpPr txBox="1">
            <a:spLocks/>
          </p:cNvSpPr>
          <p:nvPr/>
        </p:nvSpPr>
        <p:spPr>
          <a:xfrm>
            <a:off x="7228056" y="4893311"/>
            <a:ext cx="3603286"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rPr>
              <a:t>Frank likes the website idea. He has been taking photos that can be used to highlight the café's menu items.</a:t>
            </a:r>
          </a:p>
        </p:txBody>
      </p:sp>
      <p:sp>
        <p:nvSpPr>
          <p:cNvPr id="8"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2790421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Tasks </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457200" indent="-457200">
              <a:buFont typeface="+mj-lt"/>
              <a:buAutoNum type="arabicPeriod"/>
            </a:pPr>
            <a:r>
              <a:rPr lang="en-US" sz="2400" dirty="0">
                <a:latin typeface="+mn-lt"/>
              </a:rPr>
              <a:t>Extracting the files that you need for the lab</a:t>
            </a:r>
          </a:p>
          <a:p>
            <a:pPr marL="457200" indent="-457200">
              <a:buFont typeface="+mj-lt"/>
              <a:buAutoNum type="arabicPeriod"/>
            </a:pPr>
            <a:r>
              <a:rPr lang="en-US" sz="2400" dirty="0">
                <a:latin typeface="+mn-lt"/>
              </a:rPr>
              <a:t>Creating an S3 bucket to host your static website</a:t>
            </a:r>
          </a:p>
          <a:p>
            <a:pPr marL="457200" indent="-457200">
              <a:buFont typeface="+mj-lt"/>
              <a:buAutoNum type="arabicPeriod"/>
            </a:pPr>
            <a:r>
              <a:rPr lang="en-US" sz="2400" dirty="0">
                <a:latin typeface="+mn-lt"/>
              </a:rPr>
              <a:t>Uploading content to your S3 bucket</a:t>
            </a:r>
          </a:p>
          <a:p>
            <a:pPr marL="457200" indent="-457200">
              <a:buFont typeface="+mj-lt"/>
              <a:buAutoNum type="arabicPeriod"/>
            </a:pPr>
            <a:r>
              <a:rPr lang="en-US" sz="2400" dirty="0">
                <a:latin typeface="+mn-lt"/>
              </a:rPr>
              <a:t>Creating a bucket policy to grant public read access</a:t>
            </a:r>
          </a:p>
          <a:p>
            <a:pPr marL="457200" indent="-457200">
              <a:buFont typeface="+mj-lt"/>
              <a:buAutoNum type="arabicPeriod"/>
            </a:pPr>
            <a:r>
              <a:rPr lang="en-US" sz="2400" dirty="0">
                <a:latin typeface="+mn-lt"/>
              </a:rPr>
              <a:t>Enabling versioning on the S3 bucket</a:t>
            </a:r>
          </a:p>
          <a:p>
            <a:pPr marL="457200" indent="-457200">
              <a:buFont typeface="+mj-lt"/>
              <a:buAutoNum type="arabicPeriod"/>
            </a:pPr>
            <a:r>
              <a:rPr lang="en-US" sz="2400" dirty="0">
                <a:latin typeface="+mn-lt"/>
              </a:rPr>
              <a:t>Setting lifecycle policies</a:t>
            </a:r>
          </a:p>
          <a:p>
            <a:pPr marL="457200" indent="-457200">
              <a:buFont typeface="+mj-lt"/>
              <a:buAutoNum type="arabicPeriod"/>
            </a:pPr>
            <a:r>
              <a:rPr lang="en-US" sz="2400" dirty="0">
                <a:latin typeface="+mn-lt"/>
              </a:rPr>
              <a:t>Enable cross-Region replication</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47613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pic>
        <p:nvPicPr>
          <p:cNvPr id="11" name="Picture 10" descr="Architecture diagram showing two regions with an S3 bucket in each region. One s3 bucket points to the cafe's website.">
            <a:extLst>
              <a:ext uri="{FF2B5EF4-FFF2-40B4-BE49-F238E27FC236}">
                <a16:creationId xmlns:a16="http://schemas.microsoft.com/office/drawing/2014/main" id="{6D989995-F784-4D3D-8A4E-505DF8C686E0}"/>
              </a:ext>
            </a:extLst>
          </p:cNvPr>
          <p:cNvPicPr>
            <a:picLocks noChangeAspect="1"/>
          </p:cNvPicPr>
          <p:nvPr/>
        </p:nvPicPr>
        <p:blipFill>
          <a:blip r:embed="rId4"/>
          <a:stretch>
            <a:fillRect/>
          </a:stretch>
        </p:blipFill>
        <p:spPr>
          <a:xfrm>
            <a:off x="417084" y="1646032"/>
            <a:ext cx="11357832" cy="4468755"/>
          </a:xfrm>
          <a:prstGeom prst="rect">
            <a:avLst/>
          </a:prstGeom>
        </p:spPr>
      </p:pic>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706379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26"/>
          <a:stretch/>
        </p:blipFill>
        <p:spPr>
          <a:xfrm>
            <a:off x="-50800" y="1920240"/>
            <a:ext cx="12252960" cy="4358640"/>
          </a:xfrm>
          <a:prstGeom prst="rect">
            <a:avLst/>
          </a:prstGeom>
        </p:spPr>
      </p:pic>
      <p:sp>
        <p:nvSpPr>
          <p:cNvPr id="13" name="Title 4">
            <a:extLst>
              <a:ext uri="{FF2B5EF4-FFF2-40B4-BE49-F238E27FC236}">
                <a16:creationId xmlns:a16="http://schemas.microsoft.com/office/drawing/2014/main" id="{BDB66BD7-2E7A-3C46-9D8C-D37E9804C432}"/>
              </a:ext>
            </a:extLst>
          </p:cNvPr>
          <p:cNvSpPr>
            <a:spLocks noGrp="1"/>
          </p:cNvSpPr>
          <p:nvPr>
            <p:ph type="title"/>
          </p:nvPr>
        </p:nvSpPr>
        <p:spPr>
          <a:xfrm>
            <a:off x="6473740" y="3169922"/>
            <a:ext cx="5299160" cy="2466565"/>
          </a:xfrm>
        </p:spPr>
        <p:txBody>
          <a:bodyPr/>
          <a:lstStyle/>
          <a:p>
            <a:pPr algn="ctr"/>
            <a:r>
              <a:rPr lang="en-US" dirty="0">
                <a:solidFill>
                  <a:srgbClr val="FFFFFF"/>
                </a:solidFill>
                <a:ea typeface="Amazon Ember" panose="02000000000000000000" pitchFamily="2" charset="0"/>
              </a:rPr>
              <a:t>Begin Module 3 – Challenge Lab: Creating a Static Website for the Café</a:t>
            </a:r>
            <a:br>
              <a:rPr lang="en-US" dirty="0">
                <a:solidFill>
                  <a:srgbClr val="FFFFFF"/>
                </a:solidFill>
                <a:ea typeface="Amazon Ember" panose="02000000000000000000" pitchFamily="2" charset="0"/>
              </a:rPr>
            </a:br>
            <a:endParaRPr lang="en-US" dirty="0"/>
          </a:p>
        </p:txBody>
      </p:sp>
      <p:grpSp>
        <p:nvGrpSpPr>
          <p:cNvPr id="9" name="Group 8">
            <a:extLst>
              <a:ext uri="{FF2B5EF4-FFF2-40B4-BE49-F238E27FC236}">
                <a16:creationId xmlns:a16="http://schemas.microsoft.com/office/drawing/2014/main" id="{10DC9E4A-8285-4049-983B-7423DA3CE8FF}"/>
              </a:ext>
              <a:ext uri="{C183D7F6-B498-43B3-948B-1728B52AA6E4}">
                <adec:decorative xmlns:adec="http://schemas.microsoft.com/office/drawing/2017/decorative" val="1"/>
              </a:ext>
            </a:extLst>
          </p:cNvPr>
          <p:cNvGrpSpPr/>
          <p:nvPr/>
        </p:nvGrpSpPr>
        <p:grpSpPr>
          <a:xfrm>
            <a:off x="419099" y="567059"/>
            <a:ext cx="834514" cy="953731"/>
            <a:chOff x="11271015" y="5891421"/>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71015" y="5891421"/>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60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993064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63196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b="1" dirty="0"/>
              <a:t>Module 3: Adding a Storage Layer</a:t>
            </a:r>
          </a:p>
          <a:p>
            <a:endParaRPr lang="en-US" dirty="0"/>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Storage as part of a larger architecture</a:t>
            </a:r>
          </a:p>
        </p:txBody>
      </p:sp>
      <p:grpSp>
        <p:nvGrpSpPr>
          <p:cNvPr id="3" name="Group 2" descr="Same architecture diagram of a three-tier enterprise architecture first shown in module 2. All parts of the diagram faded out, except the users icon with an arrow to the Static website on S3 icon (S3 bucket is shown in a region).">
            <a:extLst>
              <a:ext uri="{FF2B5EF4-FFF2-40B4-BE49-F238E27FC236}">
                <a16:creationId xmlns:a16="http://schemas.microsoft.com/office/drawing/2014/main" id="{02235B9E-A415-7C4F-BC63-17BABF1ED8EF}"/>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862875" y="4379141"/>
              <a:ext cx="3940228" cy="1752948"/>
              <a:chOff x="7862875" y="4381500"/>
              <a:chExt cx="3940228" cy="1752948"/>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lvl="0">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2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Private </a:t>
                </a: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757783"/>
                <a:chOff x="5994259" y="2326723"/>
                <a:chExt cx="1513305" cy="757783"/>
              </a:xfrm>
            </p:grpSpPr>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 uri="{C183D7F6-B498-43B3-948B-1728B52AA6E4}">
                    <adec:decorative xmlns:adec="http://schemas.microsoft.com/office/drawing/2017/decorative" val="1"/>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lvl="0" algn="ctr">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Private </a:t>
                </a: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39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1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3648378-41F0-B947-941E-B3F3BE405F34}"/>
                </a:ext>
              </a:extLst>
            </p:cNvPr>
            <p:cNvSpPr/>
            <p:nvPr/>
          </p:nvSpPr>
          <p:spPr>
            <a:xfrm>
              <a:off x="1745800"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65A667BB-F93A-D94C-8807-E49CA700153C}"/>
                </a:ext>
              </a:extLst>
            </p:cNvPr>
            <p:cNvSpPr/>
            <p:nvPr/>
          </p:nvSpPr>
          <p:spPr>
            <a:xfrm>
              <a:off x="6800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11" name="Rectangle 110">
              <a:extLst>
                <a:ext uri="{FF2B5EF4-FFF2-40B4-BE49-F238E27FC236}">
                  <a16:creationId xmlns:a16="http://schemas.microsoft.com/office/drawing/2014/main" id="{D74C74C9-A963-0F49-B60C-E87EFA3B0BEA}"/>
                </a:ext>
              </a:extLst>
            </p:cNvPr>
            <p:cNvSpPr/>
            <p:nvPr/>
          </p:nvSpPr>
          <p:spPr>
            <a:xfrm>
              <a:off x="174201" y="3544737"/>
              <a:ext cx="448173" cy="15639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pSp>
          <p:nvGrpSpPr>
            <p:cNvPr id="28" name="Group 27">
              <a:extLst>
                <a:ext uri="{FF2B5EF4-FFF2-40B4-BE49-F238E27FC236}">
                  <a16:creationId xmlns:a16="http://schemas.microsoft.com/office/drawing/2014/main" id="{0DE8A5E7-3BF6-4F49-9BA1-0FEEA8DE9D92}"/>
                </a:ext>
              </a:extLst>
            </p:cNvPr>
            <p:cNvGrpSpPr/>
            <p:nvPr/>
          </p:nvGrpSpPr>
          <p:grpSpPr>
            <a:xfrm>
              <a:off x="5844072" y="3593411"/>
              <a:ext cx="1873595" cy="584775"/>
              <a:chOff x="6717374" y="3500340"/>
              <a:chExt cx="1873595" cy="584775"/>
            </a:xfrm>
          </p:grpSpPr>
          <p:sp>
            <p:nvSpPr>
              <p:cNvPr id="45" name="TextBox 44">
                <a:extLst>
                  <a:ext uri="{FF2B5EF4-FFF2-40B4-BE49-F238E27FC236}">
                    <a16:creationId xmlns:a16="http://schemas.microsoft.com/office/drawing/2014/main" id="{D6BFD1CA-7A75-0744-B7EF-964AE0EF6EA4}"/>
                  </a:ext>
                </a:extLst>
              </p:cNvPr>
              <p:cNvSpPr txBox="1"/>
              <p:nvPr/>
            </p:nvSpPr>
            <p:spPr>
              <a:xfrm>
                <a:off x="7219369"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717374" y="3564127"/>
                <a:ext cx="457200" cy="457200"/>
              </a:xfrm>
              <a:prstGeom prst="rect">
                <a:avLst/>
              </a:prstGeom>
            </p:spPr>
          </p:pic>
        </p:grpSp>
      </p:grpSp>
      <p:sp>
        <p:nvSpPr>
          <p:cNvPr id="4" name="Footer Placeholder 3">
            <a:extLst>
              <a:ext uri="{FF2B5EF4-FFF2-40B4-BE49-F238E27FC236}">
                <a16:creationId xmlns:a16="http://schemas.microsoft.com/office/drawing/2014/main" id="{5E80D147-A5C4-492A-B4A7-437F9D5CF8F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ectangle 112">
            <a:extLst>
              <a:ext uri="{FF2B5EF4-FFF2-40B4-BE49-F238E27FC236}">
                <a16:creationId xmlns:a16="http://schemas.microsoft.com/office/drawing/2014/main" id="{E1D67763-0A75-4E43-8470-8D31377A381E}"/>
              </a:ext>
              <a:ext uri="{C183D7F6-B498-43B3-948B-1728B52AA6E4}">
                <adec:decorative xmlns:adec="http://schemas.microsoft.com/office/drawing/2017/decorative" val="1"/>
              </a:ext>
            </a:extLst>
          </p:cNvPr>
          <p:cNvSpPr/>
          <p:nvPr/>
        </p:nvSpPr>
        <p:spPr>
          <a:xfrm>
            <a:off x="2863532" y="1259704"/>
            <a:ext cx="9165257" cy="50681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33516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460043" y="1528175"/>
            <a:ext cx="10594643" cy="4648788"/>
          </a:xfrm>
        </p:spPr>
        <p:txBody>
          <a:bodyPr/>
          <a:lstStyle/>
          <a:p>
            <a:pPr marL="0" indent="0">
              <a:buNone/>
            </a:pPr>
            <a:r>
              <a:rPr lang="en-US" dirty="0"/>
              <a:t>In summary, in this module, you learned how to:</a:t>
            </a:r>
          </a:p>
          <a:p>
            <a:r>
              <a:rPr lang="en-US" sz="2400" dirty="0"/>
              <a:t>Recognize the problems that Amazon Simple Storage Service (Amazon S3) can solve</a:t>
            </a:r>
          </a:p>
          <a:p>
            <a:r>
              <a:rPr lang="en-US" sz="2400" dirty="0"/>
              <a:t>Describe how to store content efficiently using Amazon S3</a:t>
            </a:r>
          </a:p>
          <a:p>
            <a:r>
              <a:rPr lang="en-US" sz="2400" dirty="0"/>
              <a:t>Recognize the various Amazon S3 storage classes and cost considerations</a:t>
            </a:r>
          </a:p>
          <a:p>
            <a:r>
              <a:rPr lang="en-US" sz="2400" dirty="0"/>
              <a:t>Describe how to move data to and from Amazon S3</a:t>
            </a:r>
          </a:p>
          <a:p>
            <a:r>
              <a:rPr lang="en-US" sz="2400" dirty="0"/>
              <a:t>Describe how to choose a Region</a:t>
            </a:r>
          </a:p>
          <a:p>
            <a:r>
              <a:rPr lang="en-US" sz="2400" dirty="0"/>
              <a:t>Create a static website</a:t>
            </a:r>
            <a:endParaRPr lang="en-US" sz="2400"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lnSpc>
                <a:spcPct val="110000"/>
              </a:lnSpc>
              <a:buNone/>
            </a:pPr>
            <a:r>
              <a:rPr lang="en-US" sz="2400" dirty="0"/>
              <a:t>Company salespeople upload their sales figures daily. A Solutions Architect needs a </a:t>
            </a:r>
            <a:r>
              <a:rPr lang="en-US" sz="2400" dirty="0">
                <a:latin typeface="Amazon Ember" panose="020B0603020204020204" pitchFamily="34" charset="0"/>
                <a:ea typeface="Amazon Ember" panose="020B0603020204020204" pitchFamily="34" charset="0"/>
                <a:cs typeface="Amazon Ember" panose="020B0603020204020204" pitchFamily="34" charset="0"/>
              </a:rPr>
              <a:t>durable storage solution </a:t>
            </a:r>
            <a:r>
              <a:rPr lang="en-US" sz="2400" dirty="0"/>
              <a:t>for these documents that also </a:t>
            </a:r>
            <a:r>
              <a:rPr lang="en-US" sz="2400" dirty="0">
                <a:latin typeface="Amazon Ember" panose="020B0603020204020204" pitchFamily="34" charset="0"/>
                <a:ea typeface="Amazon Ember" panose="020B0603020204020204" pitchFamily="34" charset="0"/>
                <a:cs typeface="Amazon Ember" panose="020B0603020204020204" pitchFamily="34" charset="0"/>
              </a:rPr>
              <a:t>protects against users accidentally deleting</a:t>
            </a:r>
            <a:r>
              <a:rPr lang="en-US" sz="2400" dirty="0"/>
              <a:t> important documents. </a:t>
            </a:r>
          </a:p>
          <a:p>
            <a:pPr marL="0" indent="0">
              <a:buNone/>
            </a:pPr>
            <a:endParaRPr lang="en-US" sz="2400" dirty="0"/>
          </a:p>
          <a:p>
            <a:pPr marL="0" indent="0">
              <a:buNone/>
            </a:pPr>
            <a:r>
              <a:rPr lang="en-US" sz="2400" dirty="0"/>
              <a:t>Which action will protect against unintended user actions?</a:t>
            </a:r>
            <a:endParaRPr lang="en-US" sz="2400" dirty="0">
              <a:solidFill>
                <a:schemeClr val="accent3"/>
              </a:solidFill>
            </a:endParaRPr>
          </a:p>
          <a:p>
            <a:pPr lvl="0"/>
            <a:endParaRPr lang="en-US" sz="2400" dirty="0">
              <a:solidFill>
                <a:schemeClr val="accent3"/>
              </a:solidFill>
            </a:endParaRPr>
          </a:p>
          <a:p>
            <a:pPr marL="457200" lvl="0" indent="-457200">
              <a:buFont typeface="+mj-lt"/>
              <a:buAutoNum type="alphaUcPeriod"/>
            </a:pPr>
            <a:r>
              <a:rPr lang="en-US" sz="2400" dirty="0"/>
              <a:t>Store data in an EBS volume and create snapshots once a week. </a:t>
            </a:r>
          </a:p>
          <a:p>
            <a:pPr marL="457200" lvl="0" indent="-457200">
              <a:buFont typeface="+mj-lt"/>
              <a:buAutoNum type="alphaUcPeriod"/>
            </a:pPr>
            <a:r>
              <a:rPr lang="en-US" sz="2400" dirty="0"/>
              <a:t>Store data in an S3 bucket and enable versioning. </a:t>
            </a:r>
          </a:p>
          <a:p>
            <a:pPr marL="457200" lvl="0" indent="-457200">
              <a:buFont typeface="+mj-lt"/>
              <a:buAutoNum type="alphaUcPeriod"/>
            </a:pPr>
            <a:r>
              <a:rPr lang="en-US" sz="2400" dirty="0"/>
              <a:t>Store data in two S3 buckets in different AWS Regions. </a:t>
            </a:r>
          </a:p>
          <a:p>
            <a:pPr marL="457200" lvl="0" indent="-457200">
              <a:buFont typeface="+mj-lt"/>
              <a:buAutoNum type="alphaUcPeriod"/>
            </a:pPr>
            <a:r>
              <a:rPr lang="en-US" sz="2400" dirty="0"/>
              <a:t>Store data on EC2 instance storage. </a:t>
            </a:r>
            <a:br>
              <a:rPr lang="en-US" sz="2400" dirty="0"/>
            </a:br>
            <a:endParaRPr lang="en-US" sz="2400" dirty="0">
              <a:solidFill>
                <a:schemeClr val="accent3"/>
              </a:solidFill>
            </a:endParaRPr>
          </a:p>
        </p:txBody>
      </p:sp>
      <p:sp>
        <p:nvSpPr>
          <p:cNvPr id="22" name="Rectangle 21" descr="box around 'durable storage solution'.">
            <a:extLst>
              <a:ext uri="{FF2B5EF4-FFF2-40B4-BE49-F238E27FC236}">
                <a16:creationId xmlns:a16="http://schemas.microsoft.com/office/drawing/2014/main" id="{1C03C7B4-56D2-574C-84EC-E802BAD51BD6}"/>
              </a:ext>
              <a:ext uri="{C183D7F6-B498-43B3-948B-1728B52AA6E4}">
                <adec:decorative xmlns:adec="http://schemas.microsoft.com/office/drawing/2017/decorative" val="0"/>
              </a:ext>
            </a:extLst>
          </p:cNvPr>
          <p:cNvSpPr/>
          <p:nvPr/>
        </p:nvSpPr>
        <p:spPr>
          <a:xfrm>
            <a:off x="456256" y="1964527"/>
            <a:ext cx="347472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protects against users'.">
            <a:extLst>
              <a:ext uri="{FF2B5EF4-FFF2-40B4-BE49-F238E27FC236}">
                <a16:creationId xmlns:a16="http://schemas.microsoft.com/office/drawing/2014/main" id="{D917926B-89D2-A148-BEFD-97157995F014}"/>
              </a:ext>
            </a:extLst>
          </p:cNvPr>
          <p:cNvSpPr/>
          <p:nvPr/>
        </p:nvSpPr>
        <p:spPr>
          <a:xfrm>
            <a:off x="8014026" y="1972295"/>
            <a:ext cx="3108960" cy="47131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accidentally deleting'.">
            <a:extLst>
              <a:ext uri="{FF2B5EF4-FFF2-40B4-BE49-F238E27FC236}">
                <a16:creationId xmlns:a16="http://schemas.microsoft.com/office/drawing/2014/main" id="{6E0CBF61-7E56-8546-AB58-C94D4F2FF6BF}"/>
              </a:ext>
            </a:extLst>
          </p:cNvPr>
          <p:cNvSpPr/>
          <p:nvPr/>
        </p:nvSpPr>
        <p:spPr>
          <a:xfrm>
            <a:off x="479406" y="2410858"/>
            <a:ext cx="29260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which action will protect'.">
            <a:extLst>
              <a:ext uri="{FF2B5EF4-FFF2-40B4-BE49-F238E27FC236}">
                <a16:creationId xmlns:a16="http://schemas.microsoft.com/office/drawing/2014/main" id="{D3EFDFA3-3498-C246-A049-6FDEFAA94511}"/>
              </a:ext>
            </a:extLst>
          </p:cNvPr>
          <p:cNvSpPr/>
          <p:nvPr/>
        </p:nvSpPr>
        <p:spPr>
          <a:xfrm>
            <a:off x="448596" y="3307741"/>
            <a:ext cx="3384804"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 Store data in an S3 bucket and enable versioning.">
            <a:extLst>
              <a:ext uri="{FF2B5EF4-FFF2-40B4-BE49-F238E27FC236}">
                <a16:creationId xmlns:a16="http://schemas.microsoft.com/office/drawing/2014/main" id="{223D788C-6C14-CA49-9866-1E43C04FE474}"/>
              </a:ext>
            </a:extLst>
          </p:cNvPr>
          <p:cNvSpPr/>
          <p:nvPr/>
        </p:nvSpPr>
        <p:spPr>
          <a:xfrm>
            <a:off x="409956" y="4683090"/>
            <a:ext cx="73075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52</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0"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pPr lvl="0"/>
            <a:r>
              <a:rPr lang="en-US" sz="2400" u="sng" dirty="0">
                <a:hlinkClick r:id="rId4"/>
              </a:rPr>
              <a:t>Amazon S3 Developers Guide</a:t>
            </a:r>
            <a:endParaRPr lang="en-US" sz="2400" dirty="0"/>
          </a:p>
          <a:p>
            <a:pPr lvl="0"/>
            <a:r>
              <a:rPr lang="en-US" sz="2400" u="sng" dirty="0">
                <a:hlinkClick r:id="rId5"/>
              </a:rPr>
              <a:t>Amazon S3 FAQs</a:t>
            </a:r>
            <a:endParaRPr lang="en-US" sz="2400" dirty="0"/>
          </a:p>
          <a:p>
            <a:pPr lvl="0"/>
            <a:r>
              <a:rPr lang="en-US" sz="2400" u="sng" dirty="0">
                <a:hlinkClick r:id="rId6"/>
              </a:rPr>
              <a:t>Amazon S3 Common Use Scenarios</a:t>
            </a:r>
            <a:endParaRPr lang="en-US" sz="2400" dirty="0"/>
          </a:p>
          <a:p>
            <a:pPr lvl="0"/>
            <a:r>
              <a:rPr lang="en-US" sz="2400" u="sng" dirty="0">
                <a:hlinkClick r:id="rId7"/>
              </a:rPr>
              <a:t>AWS Storage Services Whitepaper</a:t>
            </a:r>
            <a:endParaRPr lang="en-US" sz="2400" u="sng" dirty="0"/>
          </a:p>
          <a:p>
            <a:pPr lvl="0"/>
            <a:r>
              <a:rPr lang="en-US" sz="2400" dirty="0">
                <a:hlinkClick r:id="rId8"/>
              </a:rPr>
              <a:t>Amazon S3 Storage Classes Comparison</a:t>
            </a:r>
            <a:endParaRPr lang="en-US" sz="2400" u="sng" dirty="0"/>
          </a:p>
          <a:p>
            <a:r>
              <a:rPr lang="en-US" sz="2400" u="sng" dirty="0">
                <a:hlinkClick r:id="rId9"/>
              </a:rPr>
              <a:t>Amazon S3 Block Public Access</a:t>
            </a:r>
            <a:endParaRPr lang="en-US" sz="2400" u="sng" dirty="0"/>
          </a:p>
          <a:p>
            <a:pPr lvl="0"/>
            <a:endParaRPr lang="en-US" sz="2000"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anchor="ctr" anchorCtr="0">
            <a:normAutofit/>
          </a:bodyPr>
          <a:lstStyle/>
          <a:p>
            <a:pPr marL="0" indent="0">
              <a:buNone/>
            </a:pPr>
            <a:r>
              <a:rPr lang="en-US" sz="2400" dirty="0"/>
              <a:t>The café has just started up. They want to establish a simple static website that provides customers with basic information about the café (including a menu, store hours, location, and more).</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BE0CBC4F-DE37-FF4E-B0DF-1D1DC04771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12"/>
          </p:nvPr>
        </p:nvSpPr>
        <p:spPr/>
        <p:txBody>
          <a:bodyPr/>
          <a:lstStyle/>
          <a:p>
            <a:fld id="{B6A95138-A96E-2F42-A959-2EFD44FE4AB7}" type="slidenum">
              <a:rPr lang="en-US" smtClean="0"/>
              <a:t>6</a:t>
            </a:fld>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14000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Title 1"/>
          <p:cNvSpPr>
            <a:spLocks noGrp="1"/>
          </p:cNvSpPr>
          <p:nvPr>
            <p:ph type="title"/>
          </p:nvPr>
        </p:nvSpPr>
        <p:spPr/>
        <p:txBody>
          <a:bodyPr>
            <a:noAutofit/>
          </a:bodyPr>
          <a:lstStyle/>
          <a:p>
            <a:r>
              <a:rPr lang="en-US" sz="4000" dirty="0">
                <a:latin typeface="+mj-lt"/>
              </a:rPr>
              <a:t>Section 2: Using Amazon S3</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dirty="0">
                <a:latin typeface="Amazon Ember" panose="02000000000000000000" pitchFamily="2" charset="0"/>
                <a:ea typeface="Amazon Ember" panose="02000000000000000000" pitchFamily="2" charset="0"/>
              </a:rPr>
              <a:t>Module 3: Adding a Storage Layer</a:t>
            </a:r>
          </a:p>
        </p:txBody>
      </p:sp>
      <p:sp>
        <p:nvSpPr>
          <p:cNvPr id="5" name="TextBox 4">
            <a:extLst>
              <a:ext uri="{FF2B5EF4-FFF2-40B4-BE49-F238E27FC236}">
                <a16:creationId xmlns:a16="http://schemas.microsoft.com/office/drawing/2014/main" id="{2B6DDBA7-A419-EC4B-9905-3EB1694FF2B3}"/>
              </a:ext>
            </a:extLst>
          </p:cNvPr>
          <p:cNvSpPr txBox="1"/>
          <p:nvPr/>
        </p:nvSpPr>
        <p:spPr>
          <a:xfrm>
            <a:off x="8915400" y="6613071"/>
            <a:ext cx="0" cy="0"/>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0000"/>
              </a:lnSpc>
              <a:spcBef>
                <a:spcPct val="0"/>
              </a:spcBef>
              <a:spcAft>
                <a:spcPts val="0"/>
              </a:spcAft>
              <a:buClrTx/>
              <a:buSzTx/>
              <a:buFontTx/>
              <a:buNone/>
              <a:tabLst/>
            </a:pPr>
            <a:endParaRPr kumimoji="0" lang="en-US" sz="40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spTree>
    <p:custDataLst>
      <p:tags r:id="rId1"/>
    </p:custDataLst>
    <p:extLst>
      <p:ext uri="{BB962C8B-B14F-4D97-AF65-F5344CB8AC3E}">
        <p14:creationId xmlns:p14="http://schemas.microsoft.com/office/powerpoint/2010/main" val="242361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425890" cy="474119"/>
          </a:xfrm>
        </p:spPr>
        <p:txBody>
          <a:bodyPr>
            <a:noAutofit/>
          </a:bodyPr>
          <a:lstStyle/>
          <a:p>
            <a:r>
              <a:rPr lang="en-US" sz="3600" dirty="0"/>
              <a:t>Amazon S3</a:t>
            </a:r>
          </a:p>
        </p:txBody>
      </p:sp>
      <p:pic>
        <p:nvPicPr>
          <p:cNvPr id="12" name="Graphic 11">
            <a:extLst>
              <a:ext uri="{FF2B5EF4-FFF2-40B4-BE49-F238E27FC236}">
                <a16:creationId xmlns:a16="http://schemas.microsoft.com/office/drawing/2014/main" id="{6F8C7F4F-EEC4-A345-8BB5-0B9C47C042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17" y="2925013"/>
            <a:ext cx="1213850" cy="1213850"/>
          </a:xfrm>
          <a:prstGeom prst="rect">
            <a:avLst/>
          </a:prstGeom>
        </p:spPr>
      </p:pic>
      <p:sp>
        <p:nvSpPr>
          <p:cNvPr id="14" name="TextBox 13">
            <a:extLst>
              <a:ext uri="{FF2B5EF4-FFF2-40B4-BE49-F238E27FC236}">
                <a16:creationId xmlns:a16="http://schemas.microsoft.com/office/drawing/2014/main" id="{DBCA3D84-9882-1140-A729-D243C391FB4A}"/>
              </a:ext>
            </a:extLst>
          </p:cNvPr>
          <p:cNvSpPr txBox="1"/>
          <p:nvPr/>
        </p:nvSpPr>
        <p:spPr>
          <a:xfrm>
            <a:off x="595227" y="4216865"/>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8" name="Rectangle 7">
            <a:extLst>
              <a:ext uri="{FF2B5EF4-FFF2-40B4-BE49-F238E27FC236}">
                <a16:creationId xmlns:a16="http://schemas.microsoft.com/office/drawing/2014/main" id="{F3763D4B-5CA2-874B-9604-1B20FEE0C9B1}"/>
              </a:ext>
              <a:ext uri="{C183D7F6-B498-43B3-948B-1728B52AA6E4}">
                <adec:decorative xmlns:adec="http://schemas.microsoft.com/office/drawing/2017/decorative" val="1"/>
              </a:ext>
            </a:extLst>
          </p:cNvPr>
          <p:cNvSpPr/>
          <p:nvPr/>
        </p:nvSpPr>
        <p:spPr>
          <a:xfrm>
            <a:off x="419100" y="2370221"/>
            <a:ext cx="2165684" cy="2923674"/>
          </a:xfrm>
          <a:prstGeom prst="rect">
            <a:avLst/>
          </a:prstGeom>
          <a:noFill/>
          <a:ln w="508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3" name="Content Placeholder 2">
            <a:extLst>
              <a:ext uri="{FF2B5EF4-FFF2-40B4-BE49-F238E27FC236}">
                <a16:creationId xmlns:a16="http://schemas.microsoft.com/office/drawing/2014/main" id="{AB6B4BE2-FEC9-6546-A304-6FD0FAFF637E}"/>
              </a:ext>
            </a:extLst>
          </p:cNvPr>
          <p:cNvSpPr>
            <a:spLocks noGrp="1"/>
          </p:cNvSpPr>
          <p:nvPr>
            <p:ph idx="1"/>
          </p:nvPr>
        </p:nvSpPr>
        <p:spPr>
          <a:xfrm>
            <a:off x="2646799" y="1504112"/>
            <a:ext cx="9126101" cy="4648788"/>
          </a:xfrm>
        </p:spPr>
        <p:txBody>
          <a:bodyPr/>
          <a:lstStyle/>
          <a:p>
            <a:pPr marL="0" indent="0">
              <a:lnSpc>
                <a:spcPct val="100000"/>
              </a:lnSpc>
              <a:buNone/>
            </a:pPr>
            <a:r>
              <a:rPr lang="en-US" sz="3200" dirty="0"/>
              <a:t>An </a:t>
            </a:r>
            <a:r>
              <a:rPr lang="en-US" sz="3200" dirty="0">
                <a:solidFill>
                  <a:schemeClr val="accent5"/>
                </a:solidFill>
                <a:latin typeface="Amazon Ember" panose="02000000000000000000" pitchFamily="2" charset="0"/>
                <a:ea typeface="Amazon Ember" panose="02000000000000000000" pitchFamily="2" charset="0"/>
              </a:rPr>
              <a:t>object</a:t>
            </a:r>
            <a:r>
              <a:rPr lang="en-US" sz="3200" dirty="0"/>
              <a:t> storage service:</a:t>
            </a:r>
          </a:p>
          <a:p>
            <a:pPr lvl="1">
              <a:lnSpc>
                <a:spcPct val="100000"/>
              </a:lnSpc>
            </a:pPr>
            <a:r>
              <a:rPr lang="en-US" sz="2800" dirty="0"/>
              <a:t>It stores massive (unlimited) amounts of unstructured data</a:t>
            </a:r>
          </a:p>
          <a:p>
            <a:pPr lvl="1">
              <a:lnSpc>
                <a:spcPct val="100000"/>
              </a:lnSpc>
            </a:pPr>
            <a:r>
              <a:rPr lang="en-US" sz="2800" dirty="0"/>
              <a:t>Data files are stored as objects in a </a:t>
            </a:r>
            <a:r>
              <a:rPr lang="en-US" sz="2800" dirty="0">
                <a:solidFill>
                  <a:schemeClr val="accent5"/>
                </a:solidFill>
                <a:latin typeface="Amazon Ember" panose="02000000000000000000" pitchFamily="2" charset="0"/>
                <a:ea typeface="Amazon Ember" panose="02000000000000000000" pitchFamily="2" charset="0"/>
              </a:rPr>
              <a:t>bucket</a:t>
            </a:r>
            <a:r>
              <a:rPr lang="en-US" sz="2800" dirty="0"/>
              <a:t> that you define</a:t>
            </a:r>
          </a:p>
          <a:p>
            <a:pPr lvl="1">
              <a:lnSpc>
                <a:spcPct val="100000"/>
              </a:lnSpc>
            </a:pPr>
            <a:r>
              <a:rPr lang="en-US" sz="2800" dirty="0"/>
              <a:t>5 TB is the maximum file size of a single object</a:t>
            </a:r>
          </a:p>
          <a:p>
            <a:pPr lvl="1">
              <a:lnSpc>
                <a:spcPct val="100000"/>
              </a:lnSpc>
            </a:pPr>
            <a:r>
              <a:rPr lang="en-US" sz="2800" dirty="0"/>
              <a:t>All objects have a REST-accessible globally unique URL (universal namespace)</a:t>
            </a:r>
            <a:endParaRPr lang="en-US" dirty="0"/>
          </a:p>
          <a:p>
            <a:pPr lvl="1">
              <a:lnSpc>
                <a:spcPct val="100000"/>
              </a:lnSpc>
            </a:pPr>
            <a:r>
              <a:rPr lang="en-US" sz="2800" dirty="0"/>
              <a:t>All objects have a </a:t>
            </a:r>
            <a:r>
              <a:rPr lang="en-US" sz="2800" dirty="0">
                <a:solidFill>
                  <a:schemeClr val="accent5"/>
                </a:solidFill>
                <a:latin typeface="Amazon Ember" panose="02000000000000000000" pitchFamily="2" charset="0"/>
                <a:ea typeface="Amazon Ember" panose="02000000000000000000" pitchFamily="2" charset="0"/>
              </a:rPr>
              <a:t>key</a:t>
            </a:r>
            <a:r>
              <a:rPr lang="en-US" sz="2800" dirty="0"/>
              <a:t>, </a:t>
            </a:r>
            <a:r>
              <a:rPr lang="en-US" sz="2800" dirty="0">
                <a:solidFill>
                  <a:schemeClr val="accent5"/>
                </a:solidFill>
                <a:latin typeface="Amazon Ember" panose="02000000000000000000" pitchFamily="2" charset="0"/>
                <a:ea typeface="Amazon Ember" panose="02000000000000000000" pitchFamily="2" charset="0"/>
              </a:rPr>
              <a:t>version ID</a:t>
            </a:r>
            <a:r>
              <a:rPr lang="en-US" sz="2800" dirty="0"/>
              <a:t>, </a:t>
            </a:r>
            <a:r>
              <a:rPr lang="en-US" sz="2800" dirty="0">
                <a:solidFill>
                  <a:schemeClr val="accent5"/>
                </a:solidFill>
                <a:latin typeface="Amazon Ember" panose="02000000000000000000" pitchFamily="2" charset="0"/>
                <a:ea typeface="Amazon Ember" panose="02000000000000000000" pitchFamily="2" charset="0"/>
              </a:rPr>
              <a:t>value</a:t>
            </a:r>
            <a:r>
              <a:rPr lang="en-US" sz="2800" dirty="0"/>
              <a:t>, </a:t>
            </a:r>
            <a:r>
              <a:rPr lang="en-US" sz="2800" dirty="0">
                <a:solidFill>
                  <a:schemeClr val="accent5"/>
                </a:solidFill>
                <a:latin typeface="Amazon Ember" panose="02000000000000000000" pitchFamily="2" charset="0"/>
                <a:ea typeface="Amazon Ember" panose="02000000000000000000" pitchFamily="2" charset="0"/>
              </a:rPr>
              <a:t>metadata</a:t>
            </a:r>
            <a:r>
              <a:rPr lang="en-US" sz="2800" dirty="0"/>
              <a:t>, and </a:t>
            </a:r>
            <a:r>
              <a:rPr lang="en-US" sz="2800" dirty="0">
                <a:solidFill>
                  <a:schemeClr val="accent5"/>
                </a:solidFill>
                <a:latin typeface="Amazon Ember" panose="02000000000000000000" pitchFamily="2" charset="0"/>
                <a:ea typeface="Amazon Ember" panose="02000000000000000000" pitchFamily="2" charset="0"/>
              </a:rPr>
              <a:t>subresources</a:t>
            </a:r>
            <a:endParaRPr lang="en-US" sz="2800" dirty="0">
              <a:latin typeface="Amazon Ember" panose="02000000000000000000" pitchFamily="2" charset="0"/>
              <a:ea typeface="Amazon Ember" panose="02000000000000000000" pitchFamily="2" charset="0"/>
            </a:endParaRPr>
          </a:p>
        </p:txBody>
      </p:sp>
      <p:sp>
        <p:nvSpPr>
          <p:cNvPr id="5" name="Slide Number Placeholder 4">
            <a:extLst>
              <a:ext uri="{FF2B5EF4-FFF2-40B4-BE49-F238E27FC236}">
                <a16:creationId xmlns:a16="http://schemas.microsoft.com/office/drawing/2014/main" id="{9D0E0722-D39A-344C-B25E-2BEB0666E1A7}"/>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8</a:t>
            </a:fld>
            <a:endParaRPr lang="en-US" dirty="0"/>
          </a:p>
        </p:txBody>
      </p:sp>
      <p:sp>
        <p:nvSpPr>
          <p:cNvPr id="4" name="Footer Placeholder 3">
            <a:extLst>
              <a:ext uri="{FF2B5EF4-FFF2-40B4-BE49-F238E27FC236}">
                <a16:creationId xmlns:a16="http://schemas.microsoft.com/office/drawing/2014/main" id="{ECE5E5EA-E5F4-094A-B76A-D22D4FD9E55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0269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DF7F-3F3F-C148-84CA-B8A4031EED44}"/>
              </a:ext>
            </a:extLst>
          </p:cNvPr>
          <p:cNvSpPr>
            <a:spLocks noGrp="1"/>
          </p:cNvSpPr>
          <p:nvPr>
            <p:ph type="title"/>
          </p:nvPr>
        </p:nvSpPr>
        <p:spPr/>
        <p:txBody>
          <a:bodyPr/>
          <a:lstStyle/>
          <a:p>
            <a:r>
              <a:rPr lang="en-US" dirty="0"/>
              <a:t>Amazon S3 benefits</a:t>
            </a:r>
          </a:p>
        </p:txBody>
      </p:sp>
      <p:sp>
        <p:nvSpPr>
          <p:cNvPr id="3" name="Content Placeholder 2">
            <a:extLst>
              <a:ext uri="{FF2B5EF4-FFF2-40B4-BE49-F238E27FC236}">
                <a16:creationId xmlns:a16="http://schemas.microsoft.com/office/drawing/2014/main" id="{65E22620-1B37-A449-B55D-6D92EF10018A}"/>
              </a:ext>
            </a:extLst>
          </p:cNvPr>
          <p:cNvSpPr>
            <a:spLocks noGrp="1"/>
          </p:cNvSpPr>
          <p:nvPr>
            <p:ph idx="1"/>
          </p:nvPr>
        </p:nvSpPr>
        <p:spPr>
          <a:xfrm>
            <a:off x="1579418" y="1528175"/>
            <a:ext cx="4366270" cy="4648788"/>
          </a:xfrm>
        </p:spPr>
        <p:txBody>
          <a:bodyPr/>
          <a:lstStyle/>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Durability</a:t>
            </a:r>
          </a:p>
          <a:p>
            <a:pPr lvl="1"/>
            <a:r>
              <a:rPr lang="en-US" sz="2000" dirty="0"/>
              <a:t>It ensures data is not lost </a:t>
            </a:r>
          </a:p>
          <a:p>
            <a:pPr lvl="1"/>
            <a:r>
              <a:rPr lang="en-US" sz="2000" dirty="0"/>
              <a:t>S3 Standard storage provides 11 9s (or 99.999999999%) of durability</a:t>
            </a:r>
          </a:p>
          <a:p>
            <a:pPr lvl="1"/>
            <a:endParaRPr lang="en-US" dirty="0"/>
          </a:p>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Availability</a:t>
            </a:r>
          </a:p>
          <a:p>
            <a:pPr lvl="1"/>
            <a:r>
              <a:rPr lang="en-US" sz="2000" dirty="0"/>
              <a:t>You can access your data when needed</a:t>
            </a:r>
          </a:p>
          <a:p>
            <a:pPr lvl="1"/>
            <a:r>
              <a:rPr lang="en-US" sz="2000" dirty="0"/>
              <a:t>S3 Standard storage class is designed for four 9s (or 99.99%) availability</a:t>
            </a:r>
            <a:endParaRPr lang="en-US" dirty="0"/>
          </a:p>
          <a:p>
            <a:pPr lvl="1"/>
            <a:endParaRPr lang="en-US" dirty="0"/>
          </a:p>
          <a:p>
            <a:endParaRPr lang="en-US" sz="3600" dirty="0"/>
          </a:p>
        </p:txBody>
      </p:sp>
      <p:sp>
        <p:nvSpPr>
          <p:cNvPr id="10" name="Content Placeholder 9">
            <a:extLst>
              <a:ext uri="{FF2B5EF4-FFF2-40B4-BE49-F238E27FC236}">
                <a16:creationId xmlns:a16="http://schemas.microsoft.com/office/drawing/2014/main" id="{9F54504B-C78E-8C45-801E-FFECC27BC5F7}"/>
              </a:ext>
            </a:extLst>
          </p:cNvPr>
          <p:cNvSpPr>
            <a:spLocks noGrp="1"/>
          </p:cNvSpPr>
          <p:nvPr>
            <p:ph idx="13"/>
          </p:nvPr>
        </p:nvSpPr>
        <p:spPr>
          <a:xfrm>
            <a:off x="7384728" y="1524228"/>
            <a:ext cx="4366271" cy="4648788"/>
          </a:xfrm>
        </p:spPr>
        <p:txBody>
          <a:bodyPr/>
          <a:lstStyle/>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Scalability</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lvl="1"/>
            <a:r>
              <a:rPr lang="en-US" sz="2000" dirty="0"/>
              <a:t>It offers virtually unlimited capacity</a:t>
            </a:r>
          </a:p>
          <a:p>
            <a:pPr lvl="1"/>
            <a:r>
              <a:rPr lang="en-US" sz="2000" dirty="0"/>
              <a:t>Any single object of 5 TB or less</a:t>
            </a:r>
          </a:p>
          <a:p>
            <a:pPr lvl="1"/>
            <a:endParaRPr lang="en-US" sz="2000" dirty="0"/>
          </a:p>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a:t>
            </a:r>
          </a:p>
          <a:p>
            <a:pPr lvl="1"/>
            <a:r>
              <a:rPr lang="en-US" sz="2000" dirty="0"/>
              <a:t>It offers fine-grained access control</a:t>
            </a:r>
          </a:p>
          <a:p>
            <a:pPr marL="457200" lvl="1" indent="0">
              <a:buNone/>
            </a:pPr>
            <a:endParaRPr lang="en-US" sz="2000" dirty="0"/>
          </a:p>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Performance</a:t>
            </a:r>
          </a:p>
          <a:p>
            <a:pPr lvl="1"/>
            <a:r>
              <a:rPr lang="en-US" sz="2000" dirty="0"/>
              <a:t>It is supported by many design patterns</a:t>
            </a:r>
          </a:p>
          <a:p>
            <a:endParaRPr lang="en-US" dirty="0"/>
          </a:p>
        </p:txBody>
      </p:sp>
      <p:sp>
        <p:nvSpPr>
          <p:cNvPr id="4" name="Footer Placeholder 3">
            <a:extLst>
              <a:ext uri="{FF2B5EF4-FFF2-40B4-BE49-F238E27FC236}">
                <a16:creationId xmlns:a16="http://schemas.microsoft.com/office/drawing/2014/main" id="{8323AB00-B491-5B48-AD99-5F3B1DD95A7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2BCB533-F10E-C947-BA3C-B1B64AE542C9}"/>
              </a:ext>
            </a:extLst>
          </p:cNvPr>
          <p:cNvSpPr>
            <a:spLocks noGrp="1"/>
          </p:cNvSpPr>
          <p:nvPr>
            <p:ph type="sldNum" sz="quarter" idx="12"/>
          </p:nvPr>
        </p:nvSpPr>
        <p:spPr/>
        <p:txBody>
          <a:bodyPr/>
          <a:lstStyle/>
          <a:p>
            <a:fld id="{B6A95138-A96E-2F42-A959-2EFD44FE4AB7}" type="slidenum">
              <a:rPr lang="en-US" smtClean="0"/>
              <a:t>9</a:t>
            </a:fld>
            <a:endParaRPr lang="en-US" dirty="0"/>
          </a:p>
        </p:txBody>
      </p:sp>
      <p:pic>
        <p:nvPicPr>
          <p:cNvPr id="7" name="Graphic 6">
            <a:extLst>
              <a:ext uri="{FF2B5EF4-FFF2-40B4-BE49-F238E27FC236}">
                <a16:creationId xmlns:a16="http://schemas.microsoft.com/office/drawing/2014/main" id="{7C73B623-161E-B641-882B-D055ADC2FAB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706" y="1272901"/>
            <a:ext cx="914400" cy="914400"/>
          </a:xfrm>
          <a:prstGeom prst="rect">
            <a:avLst/>
          </a:prstGeom>
        </p:spPr>
      </p:pic>
      <p:pic>
        <p:nvPicPr>
          <p:cNvPr id="9" name="Graphic 8">
            <a:extLst>
              <a:ext uri="{FF2B5EF4-FFF2-40B4-BE49-F238E27FC236}">
                <a16:creationId xmlns:a16="http://schemas.microsoft.com/office/drawing/2014/main" id="{AD60051F-6958-6942-B349-304B6362A79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2618" y="3391422"/>
            <a:ext cx="914400" cy="914400"/>
          </a:xfrm>
          <a:prstGeom prst="rect">
            <a:avLst/>
          </a:prstGeom>
        </p:spPr>
      </p:pic>
      <p:pic>
        <p:nvPicPr>
          <p:cNvPr id="12" name="Graphic 11">
            <a:extLst>
              <a:ext uri="{FF2B5EF4-FFF2-40B4-BE49-F238E27FC236}">
                <a16:creationId xmlns:a16="http://schemas.microsoft.com/office/drawing/2014/main" id="{F472B80E-6A1E-FD4C-8EDD-0B7E367B75A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4706" y="3501025"/>
            <a:ext cx="914400" cy="914400"/>
          </a:xfrm>
          <a:prstGeom prst="rect">
            <a:avLst/>
          </a:prstGeom>
        </p:spPr>
      </p:pic>
      <p:pic>
        <p:nvPicPr>
          <p:cNvPr id="14" name="Graphic 13">
            <a:extLst>
              <a:ext uri="{FF2B5EF4-FFF2-40B4-BE49-F238E27FC236}">
                <a16:creationId xmlns:a16="http://schemas.microsoft.com/office/drawing/2014/main" id="{3E0C1FED-A470-284A-808B-B785E9F4107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42618" y="1272901"/>
            <a:ext cx="914400" cy="914400"/>
          </a:xfrm>
          <a:prstGeom prst="rect">
            <a:avLst/>
          </a:prstGeom>
        </p:spPr>
      </p:pic>
      <p:pic>
        <p:nvPicPr>
          <p:cNvPr id="16" name="Graphic 15">
            <a:extLst>
              <a:ext uri="{FF2B5EF4-FFF2-40B4-BE49-F238E27FC236}">
                <a16:creationId xmlns:a16="http://schemas.microsoft.com/office/drawing/2014/main" id="{DEC05001-A9DB-2B4B-B43B-2E7DDE5E72D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8660" y="4740526"/>
            <a:ext cx="914400" cy="914400"/>
          </a:xfrm>
          <a:prstGeom prst="rect">
            <a:avLst/>
          </a:prstGeom>
        </p:spPr>
      </p:pic>
    </p:spTree>
    <p:custDataLst>
      <p:tags r:id="rId1"/>
    </p:custDataLst>
    <p:extLst>
      <p:ext uri="{BB962C8B-B14F-4D97-AF65-F5344CB8AC3E}">
        <p14:creationId xmlns:p14="http://schemas.microsoft.com/office/powerpoint/2010/main" val="659270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marL="0" marR="0" indent="0" algn="ctr" defTabSz="914400" rtl="0" eaLnBrk="1" fontAlgn="auto" latinLnBrk="0" hangingPunct="1">
          <a:lnSpc>
            <a:spcPct val="90000"/>
          </a:lnSpc>
          <a:spcBef>
            <a:spcPct val="0"/>
          </a:spcBef>
          <a:spcAft>
            <a:spcPts val="0"/>
          </a:spcAft>
          <a:buClrTx/>
          <a:buSzTx/>
          <a:buFontTx/>
          <a:buNone/>
          <a:tabLst/>
          <a:defRPr kumimoji="0" sz="4000" b="0" i="0" u="none" strike="noStrike" kern="1200" cap="none" spc="0" normalizeH="0" baseline="0" noProof="0" dirty="0">
            <a:ln>
              <a:noFill/>
            </a:ln>
            <a:solidFill>
              <a:srgbClr val="FFFFFF"/>
            </a:solidFill>
            <a:effectLst/>
            <a:uLnTx/>
            <a:uFillTx/>
            <a:latin typeface="+mj-lt"/>
            <a:ea typeface="Amazon Ember" panose="02000000000000000000" pitchFamily="2"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AEED3A-F2D6-8E4A-84FC-8E5C5DE83D24}">
  <we:reference id="wa104381155" version="1.1.0.0" store="en-US" storeType="OMEX"/>
  <we:alternateReferences>
    <we:reference id="wa104381155"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42457</TotalTime>
  <Words>10165</Words>
  <Application>Microsoft Macintosh PowerPoint</Application>
  <PresentationFormat>Widescreen</PresentationFormat>
  <Paragraphs>829</Paragraphs>
  <Slides>54</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Amazon Ember</vt:lpstr>
      <vt:lpstr>Amazon Ember Light</vt:lpstr>
      <vt:lpstr>Arial</vt:lpstr>
      <vt:lpstr>Calibri</vt:lpstr>
      <vt:lpstr>Lucida Console</vt:lpstr>
      <vt:lpstr>Office Theme</vt:lpstr>
      <vt:lpstr>Module 3: Adding a Storage Layer</vt:lpstr>
      <vt:lpstr>Module overview</vt:lpstr>
      <vt:lpstr>Module objectives</vt:lpstr>
      <vt:lpstr>Section 1: The simplest architecture</vt:lpstr>
      <vt:lpstr>Storage as part of a larger architecture</vt:lpstr>
      <vt:lpstr>Café business requirement</vt:lpstr>
      <vt:lpstr>Section 2: Using Amazon S3</vt:lpstr>
      <vt:lpstr>Amazon S3</vt:lpstr>
      <vt:lpstr>Amazon S3 benefits</vt:lpstr>
      <vt:lpstr>Amazon S3 common usage patterns</vt:lpstr>
      <vt:lpstr>Amazon S3 use case 1:  Store and distribute web content and media</vt:lpstr>
      <vt:lpstr>Securing Amazon S3 buckets and objects</vt:lpstr>
      <vt:lpstr>Three general approaches to configuring access </vt:lpstr>
      <vt:lpstr>Consider encrypting objects in Amazon S3</vt:lpstr>
      <vt:lpstr>Amazon S3 use case 2: Host static websites</vt:lpstr>
      <vt:lpstr>Amazon S3 best practice: Versioning</vt:lpstr>
      <vt:lpstr>Demonstration: Amazon S3 Versioning</vt:lpstr>
      <vt:lpstr>Support for Cross-Origin Resource Sharing (CORS)</vt:lpstr>
      <vt:lpstr>Module 3 - Guided Lab: Hosting a Static Website </vt:lpstr>
      <vt:lpstr>Guided lab: Tasks</vt:lpstr>
      <vt:lpstr>Begin Module 3 - Guided Lab: Hosting a Static Website  </vt:lpstr>
      <vt:lpstr>Guided lab debrief:  Key takeaways</vt:lpstr>
      <vt:lpstr>Amazon S3 use case 3:  Data store for computation and analytics</vt:lpstr>
      <vt:lpstr>Amazon S3 use case 4:  Back up and archive critical data</vt:lpstr>
      <vt:lpstr>Amazon S3 data consistency model</vt:lpstr>
      <vt:lpstr>Section 2 key takeaways</vt:lpstr>
      <vt:lpstr>Section 3: Storing data in Amazon S3</vt:lpstr>
      <vt:lpstr>Amazon S3 and Amazon S3 Glacier storage classes </vt:lpstr>
      <vt:lpstr>Amazon S3 lifecycle policies</vt:lpstr>
      <vt:lpstr>Amazon S3 costs</vt:lpstr>
      <vt:lpstr>Section 3 key takeaways</vt:lpstr>
      <vt:lpstr>Section 4: Moving data to and from Amazon S3</vt:lpstr>
      <vt:lpstr>Moving objects to Amazon S3</vt:lpstr>
      <vt:lpstr>Multipart upload</vt:lpstr>
      <vt:lpstr>Amazon S3 Transfer Acceleration </vt:lpstr>
      <vt:lpstr>Demonstration:  S3 Transfer Acceleration</vt:lpstr>
      <vt:lpstr>Moving large amounts of data into Amazon S3: AWS Snowball </vt:lpstr>
      <vt:lpstr>Moving large amounts of data into Amazon S3: AWS Snowmobile</vt:lpstr>
      <vt:lpstr>Section 4 key takeaways</vt:lpstr>
      <vt:lpstr>Section 5: Choosing Regions for your architecture</vt:lpstr>
      <vt:lpstr>Choosing a Region: Compliance and latency considerations</vt:lpstr>
      <vt:lpstr>Choosing a Region: Service availability and cost considerations</vt:lpstr>
      <vt:lpstr>Module 3 – Challenge Lab:  Creating a Static Website for the Café </vt:lpstr>
      <vt:lpstr>The business need: A simple website</vt:lpstr>
      <vt:lpstr>Challenge lab: Tasks </vt:lpstr>
      <vt:lpstr>Challenge lab: Final product </vt:lpstr>
      <vt:lpstr>Begin Module 3 – Challenge Lab: Creating a Static Website for the Café </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576</cp:revision>
  <cp:lastPrinted>2018-12-10T23:37:28Z</cp:lastPrinted>
  <dcterms:created xsi:type="dcterms:W3CDTF">2019-09-16T17:01:53Z</dcterms:created>
  <dcterms:modified xsi:type="dcterms:W3CDTF">2021-03-29T22:29:52Z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